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95" r:id="rId7"/>
    <p:sldId id="272" r:id="rId8"/>
    <p:sldId id="262" r:id="rId9"/>
    <p:sldId id="268" r:id="rId10"/>
    <p:sldId id="266" r:id="rId11"/>
    <p:sldId id="287" r:id="rId12"/>
    <p:sldId id="288" r:id="rId13"/>
    <p:sldId id="269" r:id="rId14"/>
    <p:sldId id="278" r:id="rId15"/>
    <p:sldId id="289" r:id="rId16"/>
    <p:sldId id="286" r:id="rId17"/>
    <p:sldId id="292" r:id="rId18"/>
    <p:sldId id="293" r:id="rId19"/>
    <p:sldId id="294" r:id="rId20"/>
    <p:sldId id="271" r:id="rId21"/>
    <p:sldId id="291" r:id="rId22"/>
    <p:sldId id="290" r:id="rId23"/>
    <p:sldId id="285" r:id="rId24"/>
    <p:sldId id="263" r:id="rId25"/>
    <p:sldId id="270" r:id="rId26"/>
    <p:sldId id="260" r:id="rId27"/>
    <p:sldId id="26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52D89-D5B7-435C-B093-401871B13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2E1B1A-7427-463F-8F56-88A4E6665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BD0C2-7D21-4B2E-A462-CBAA39AD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E174-CBAD-45BB-8149-D19E9F90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B8375-9F46-44D9-AC22-8C93FD36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33C50-9278-466F-AFCD-B4D60767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741D9F-A595-4712-91DC-082060980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EA98B-BBA0-4879-B75B-DD0EFD3C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64632-8078-4DD4-AD98-DC4F6A21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2D9F1-6A9A-4DCC-8373-5878CD1C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6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065C7A-E0E3-4EFB-8414-264C38D70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DD6808-3763-420D-B760-63F4CB2CF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6EF64-DDCB-49F3-AD65-45775F424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4CF5A-A7F9-4B04-AACD-F4D566F0D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10C053-2A08-46A3-B715-34690060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09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58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568D4-4D58-44DC-8AD0-280E311B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532A8-2751-4432-B10A-6BD8B26DC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50D2A-17D2-42EB-B581-86E7C38CC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162D-63A6-48CC-8964-C3845A462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3AAEA-621C-4D35-9789-38913748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46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C462C-0335-489E-85A1-47F6F06A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77889-56B6-48C3-9AE5-0A64560F9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63AB6B-13C4-43F4-9983-65AAD3274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0557D0-929E-4017-A811-68E0D73D5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B51CAC-491D-4AF6-81D4-8EB4F248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C3DBC2-5CEF-4B25-BC48-7353FDA4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8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64CA0-F21C-4289-80B3-14DF704A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911446-16B0-4136-B239-8A7D49D1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715F2-0C70-4F60-8A31-22CD19809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70C489-04CB-4D4E-8A5F-2B9F010AD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53CA2-3476-4B93-8D6E-6342398F06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6086AD-D998-43C8-8FD0-C478F85A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8A1DA5-C372-4A22-9948-24E689B6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CF7A48-78D6-440E-B826-CC9DC338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956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AE9FB-9ADE-4FC4-AEED-D91F28D8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C3C5B6-A410-4C07-B777-4A5442B0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761059-B6B1-4859-9576-9951F64F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A035-232D-43C6-B587-95D47E5C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37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260783-6383-454D-8555-C7544984B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FCC02D-A62E-40DD-A3B8-4D6708AC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44D168-426F-4A2B-B325-050DEA0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1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0DAD7-2A4A-4372-9F14-3853A4AB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94AAD-E45F-4DD2-B795-9FFC3B124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55DEA-46B9-4F54-A401-3E5BE5FB7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5D615-F966-4FB4-8FD2-AF9197A6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03BB74-5F7E-4941-8DF8-5E18D52B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647146-A8CA-49CA-AB9F-E49F598D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40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A9333-0E21-47E8-9AB6-BCBF323D7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B5D7B3-84AC-425B-9D35-48FFBBDDF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C82978-CC96-4EF7-9012-7C104F2C4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2A830-F76A-45E9-960E-F333614B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D99769-5D23-4996-B328-2D327DE3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F25F7B-1A67-4A91-926B-453F14CE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0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842EA0-C8A4-4560-8C54-560D4DF7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AA3C1-DA58-4F00-8C5B-04413FA33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7C09CE-0017-4F3D-B70C-D2C53D438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C978A-A4BA-4309-8F37-0CB727157964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1DD082-7CF3-4905-9400-B458FEC1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B3867-39DC-438D-ACC3-7537B57DC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1C378-8DB5-427F-81FB-6B7B838FB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2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Seoul_Subway_Line_6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namu.moe/w/%EC%84%9C%EC%9A%B8%20%EB%B2%84%EC%8A%A4%20341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prime.co.kr/news/article/?no=48133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ews.chosun.com/site/data/html_dir/2017/07/06/2017070601630.html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6016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7B8CD57-531C-4A59-9E6D-0E54A4E05853}"/>
              </a:ext>
            </a:extLst>
          </p:cNvPr>
          <p:cNvSpPr/>
          <p:nvPr/>
        </p:nvSpPr>
        <p:spPr>
          <a:xfrm>
            <a:off x="7057848" y="4175428"/>
            <a:ext cx="648241" cy="2059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9F558B32-81DB-4FA9-9BBA-34F6ED77FFFC}"/>
              </a:ext>
            </a:extLst>
          </p:cNvPr>
          <p:cNvSpPr/>
          <p:nvPr/>
        </p:nvSpPr>
        <p:spPr>
          <a:xfrm>
            <a:off x="3754758" y="2711788"/>
            <a:ext cx="4696466" cy="1458536"/>
          </a:xfrm>
          <a:custGeom>
            <a:avLst/>
            <a:gdLst>
              <a:gd name="connsiteX0" fmla="*/ 0 w 4169329"/>
              <a:gd name="connsiteY0" fmla="*/ 0 h 1367406"/>
              <a:gd name="connsiteX1" fmla="*/ 2432109 w 4169329"/>
              <a:gd name="connsiteY1" fmla="*/ 0 h 1367406"/>
              <a:gd name="connsiteX2" fmla="*/ 2432109 w 4169329"/>
              <a:gd name="connsiteY2" fmla="*/ 0 h 1367406"/>
              <a:gd name="connsiteX3" fmla="*/ 3474441 w 4169329"/>
              <a:gd name="connsiteY3" fmla="*/ 0 h 1367406"/>
              <a:gd name="connsiteX4" fmla="*/ 4169329 w 4169329"/>
              <a:gd name="connsiteY4" fmla="*/ 0 h 1367406"/>
              <a:gd name="connsiteX5" fmla="*/ 4169329 w 4169329"/>
              <a:gd name="connsiteY5" fmla="*/ 797654 h 1367406"/>
              <a:gd name="connsiteX6" fmla="*/ 4169329 w 4169329"/>
              <a:gd name="connsiteY6" fmla="*/ 797654 h 1367406"/>
              <a:gd name="connsiteX7" fmla="*/ 4169329 w 4169329"/>
              <a:gd name="connsiteY7" fmla="*/ 1139505 h 1367406"/>
              <a:gd name="connsiteX8" fmla="*/ 4169329 w 4169329"/>
              <a:gd name="connsiteY8" fmla="*/ 1367406 h 1367406"/>
              <a:gd name="connsiteX9" fmla="*/ 3474441 w 4169329"/>
              <a:gd name="connsiteY9" fmla="*/ 1367406 h 1367406"/>
              <a:gd name="connsiteX10" fmla="*/ 3229437 w 4169329"/>
              <a:gd name="connsiteY10" fmla="*/ 1764829 h 1367406"/>
              <a:gd name="connsiteX11" fmla="*/ 2432109 w 4169329"/>
              <a:gd name="connsiteY11" fmla="*/ 1367406 h 1367406"/>
              <a:gd name="connsiteX12" fmla="*/ 0 w 4169329"/>
              <a:gd name="connsiteY12" fmla="*/ 1367406 h 1367406"/>
              <a:gd name="connsiteX13" fmla="*/ 0 w 4169329"/>
              <a:gd name="connsiteY13" fmla="*/ 1139505 h 1367406"/>
              <a:gd name="connsiteX14" fmla="*/ 0 w 4169329"/>
              <a:gd name="connsiteY14" fmla="*/ 797654 h 1367406"/>
              <a:gd name="connsiteX15" fmla="*/ 0 w 4169329"/>
              <a:gd name="connsiteY15" fmla="*/ 797654 h 1367406"/>
              <a:gd name="connsiteX16" fmla="*/ 0 w 4169329"/>
              <a:gd name="connsiteY16" fmla="*/ 0 h 1367406"/>
              <a:gd name="connsiteX0" fmla="*/ 0 w 4169329"/>
              <a:gd name="connsiteY0" fmla="*/ 0 h 1764829"/>
              <a:gd name="connsiteX1" fmla="*/ 2432109 w 4169329"/>
              <a:gd name="connsiteY1" fmla="*/ 0 h 1764829"/>
              <a:gd name="connsiteX2" fmla="*/ 2432109 w 4169329"/>
              <a:gd name="connsiteY2" fmla="*/ 0 h 1764829"/>
              <a:gd name="connsiteX3" fmla="*/ 3474441 w 4169329"/>
              <a:gd name="connsiteY3" fmla="*/ 0 h 1764829"/>
              <a:gd name="connsiteX4" fmla="*/ 4169329 w 4169329"/>
              <a:gd name="connsiteY4" fmla="*/ 0 h 1764829"/>
              <a:gd name="connsiteX5" fmla="*/ 4169329 w 4169329"/>
              <a:gd name="connsiteY5" fmla="*/ 797654 h 1764829"/>
              <a:gd name="connsiteX6" fmla="*/ 4169329 w 4169329"/>
              <a:gd name="connsiteY6" fmla="*/ 797654 h 1764829"/>
              <a:gd name="connsiteX7" fmla="*/ 4169329 w 4169329"/>
              <a:gd name="connsiteY7" fmla="*/ 1139505 h 1764829"/>
              <a:gd name="connsiteX8" fmla="*/ 4169329 w 4169329"/>
              <a:gd name="connsiteY8" fmla="*/ 1367406 h 1764829"/>
              <a:gd name="connsiteX9" fmla="*/ 3474441 w 4169329"/>
              <a:gd name="connsiteY9" fmla="*/ 1367406 h 1764829"/>
              <a:gd name="connsiteX10" fmla="*/ 3229437 w 4169329"/>
              <a:gd name="connsiteY10" fmla="*/ 1764829 h 1764829"/>
              <a:gd name="connsiteX11" fmla="*/ 2994171 w 4169329"/>
              <a:gd name="connsiteY11" fmla="*/ 1359017 h 1764829"/>
              <a:gd name="connsiteX12" fmla="*/ 0 w 4169329"/>
              <a:gd name="connsiteY12" fmla="*/ 1367406 h 1764829"/>
              <a:gd name="connsiteX13" fmla="*/ 0 w 4169329"/>
              <a:gd name="connsiteY13" fmla="*/ 1139505 h 1764829"/>
              <a:gd name="connsiteX14" fmla="*/ 0 w 4169329"/>
              <a:gd name="connsiteY14" fmla="*/ 797654 h 1764829"/>
              <a:gd name="connsiteX15" fmla="*/ 0 w 4169329"/>
              <a:gd name="connsiteY15" fmla="*/ 797654 h 1764829"/>
              <a:gd name="connsiteX16" fmla="*/ 0 w 4169329"/>
              <a:gd name="connsiteY16" fmla="*/ 0 h 1764829"/>
              <a:gd name="connsiteX0" fmla="*/ 0 w 4169329"/>
              <a:gd name="connsiteY0" fmla="*/ 0 h 1764829"/>
              <a:gd name="connsiteX1" fmla="*/ 2432109 w 4169329"/>
              <a:gd name="connsiteY1" fmla="*/ 0 h 1764829"/>
              <a:gd name="connsiteX2" fmla="*/ 2432109 w 4169329"/>
              <a:gd name="connsiteY2" fmla="*/ 0 h 1764829"/>
              <a:gd name="connsiteX3" fmla="*/ 3474441 w 4169329"/>
              <a:gd name="connsiteY3" fmla="*/ 0 h 1764829"/>
              <a:gd name="connsiteX4" fmla="*/ 4169329 w 4169329"/>
              <a:gd name="connsiteY4" fmla="*/ 0 h 1764829"/>
              <a:gd name="connsiteX5" fmla="*/ 4169329 w 4169329"/>
              <a:gd name="connsiteY5" fmla="*/ 797654 h 1764829"/>
              <a:gd name="connsiteX6" fmla="*/ 4169329 w 4169329"/>
              <a:gd name="connsiteY6" fmla="*/ 797654 h 1764829"/>
              <a:gd name="connsiteX7" fmla="*/ 4169329 w 4169329"/>
              <a:gd name="connsiteY7" fmla="*/ 1139505 h 1764829"/>
              <a:gd name="connsiteX8" fmla="*/ 4169329 w 4169329"/>
              <a:gd name="connsiteY8" fmla="*/ 1367406 h 1764829"/>
              <a:gd name="connsiteX9" fmla="*/ 3474441 w 4169329"/>
              <a:gd name="connsiteY9" fmla="*/ 1367406 h 1764829"/>
              <a:gd name="connsiteX10" fmla="*/ 3229437 w 4169329"/>
              <a:gd name="connsiteY10" fmla="*/ 1764829 h 1764829"/>
              <a:gd name="connsiteX11" fmla="*/ 3094184 w 4169329"/>
              <a:gd name="connsiteY11" fmla="*/ 1359017 h 1764829"/>
              <a:gd name="connsiteX12" fmla="*/ 0 w 4169329"/>
              <a:gd name="connsiteY12" fmla="*/ 1367406 h 1764829"/>
              <a:gd name="connsiteX13" fmla="*/ 0 w 4169329"/>
              <a:gd name="connsiteY13" fmla="*/ 1139505 h 1764829"/>
              <a:gd name="connsiteX14" fmla="*/ 0 w 4169329"/>
              <a:gd name="connsiteY14" fmla="*/ 797654 h 1764829"/>
              <a:gd name="connsiteX15" fmla="*/ 0 w 4169329"/>
              <a:gd name="connsiteY15" fmla="*/ 797654 h 1764829"/>
              <a:gd name="connsiteX16" fmla="*/ 0 w 4169329"/>
              <a:gd name="connsiteY16" fmla="*/ 0 h 1764829"/>
              <a:gd name="connsiteX0" fmla="*/ 0 w 4169329"/>
              <a:gd name="connsiteY0" fmla="*/ 0 h 1764829"/>
              <a:gd name="connsiteX1" fmla="*/ 2432109 w 4169329"/>
              <a:gd name="connsiteY1" fmla="*/ 0 h 1764829"/>
              <a:gd name="connsiteX2" fmla="*/ 2432109 w 4169329"/>
              <a:gd name="connsiteY2" fmla="*/ 0 h 1764829"/>
              <a:gd name="connsiteX3" fmla="*/ 3474441 w 4169329"/>
              <a:gd name="connsiteY3" fmla="*/ 0 h 1764829"/>
              <a:gd name="connsiteX4" fmla="*/ 4169329 w 4169329"/>
              <a:gd name="connsiteY4" fmla="*/ 0 h 1764829"/>
              <a:gd name="connsiteX5" fmla="*/ 4169329 w 4169329"/>
              <a:gd name="connsiteY5" fmla="*/ 797654 h 1764829"/>
              <a:gd name="connsiteX6" fmla="*/ 4169329 w 4169329"/>
              <a:gd name="connsiteY6" fmla="*/ 797654 h 1764829"/>
              <a:gd name="connsiteX7" fmla="*/ 4169329 w 4169329"/>
              <a:gd name="connsiteY7" fmla="*/ 1139505 h 1764829"/>
              <a:gd name="connsiteX8" fmla="*/ 4169329 w 4169329"/>
              <a:gd name="connsiteY8" fmla="*/ 1367406 h 1764829"/>
              <a:gd name="connsiteX9" fmla="*/ 3360141 w 4169329"/>
              <a:gd name="connsiteY9" fmla="*/ 1367406 h 1764829"/>
              <a:gd name="connsiteX10" fmla="*/ 3229437 w 4169329"/>
              <a:gd name="connsiteY10" fmla="*/ 1764829 h 1764829"/>
              <a:gd name="connsiteX11" fmla="*/ 3094184 w 4169329"/>
              <a:gd name="connsiteY11" fmla="*/ 1359017 h 1764829"/>
              <a:gd name="connsiteX12" fmla="*/ 0 w 4169329"/>
              <a:gd name="connsiteY12" fmla="*/ 1367406 h 1764829"/>
              <a:gd name="connsiteX13" fmla="*/ 0 w 4169329"/>
              <a:gd name="connsiteY13" fmla="*/ 1139505 h 1764829"/>
              <a:gd name="connsiteX14" fmla="*/ 0 w 4169329"/>
              <a:gd name="connsiteY14" fmla="*/ 797654 h 1764829"/>
              <a:gd name="connsiteX15" fmla="*/ 0 w 4169329"/>
              <a:gd name="connsiteY15" fmla="*/ 797654 h 1764829"/>
              <a:gd name="connsiteX16" fmla="*/ 0 w 4169329"/>
              <a:gd name="connsiteY16" fmla="*/ 0 h 176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69329" h="1764829">
                <a:moveTo>
                  <a:pt x="0" y="0"/>
                </a:moveTo>
                <a:lnTo>
                  <a:pt x="2432109" y="0"/>
                </a:lnTo>
                <a:lnTo>
                  <a:pt x="2432109" y="0"/>
                </a:lnTo>
                <a:lnTo>
                  <a:pt x="3474441" y="0"/>
                </a:lnTo>
                <a:lnTo>
                  <a:pt x="4169329" y="0"/>
                </a:lnTo>
                <a:lnTo>
                  <a:pt x="4169329" y="797654"/>
                </a:lnTo>
                <a:lnTo>
                  <a:pt x="4169329" y="797654"/>
                </a:lnTo>
                <a:lnTo>
                  <a:pt x="4169329" y="1139505"/>
                </a:lnTo>
                <a:lnTo>
                  <a:pt x="4169329" y="1367406"/>
                </a:lnTo>
                <a:lnTo>
                  <a:pt x="3360141" y="1367406"/>
                </a:lnTo>
                <a:lnTo>
                  <a:pt x="3229437" y="1764829"/>
                </a:lnTo>
                <a:lnTo>
                  <a:pt x="3094184" y="1359017"/>
                </a:lnTo>
                <a:lnTo>
                  <a:pt x="0" y="1367406"/>
                </a:lnTo>
                <a:lnTo>
                  <a:pt x="0" y="1139505"/>
                </a:lnTo>
                <a:lnTo>
                  <a:pt x="0" y="797654"/>
                </a:lnTo>
                <a:lnTo>
                  <a:pt x="0" y="797654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rgbClr val="00C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4415188" y="2989479"/>
            <a:ext cx="3063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Where Is Next?</a:t>
            </a:r>
            <a:endParaRPr lang="ko-KR" altLang="en-US" sz="3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D4776D0-F678-44A5-9056-50C76201C8A4}"/>
              </a:ext>
            </a:extLst>
          </p:cNvPr>
          <p:cNvSpPr/>
          <p:nvPr/>
        </p:nvSpPr>
        <p:spPr>
          <a:xfrm rot="10800000">
            <a:off x="7899355" y="3173210"/>
            <a:ext cx="353864" cy="305055"/>
          </a:xfrm>
          <a:prstGeom prst="triangle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0083-DD88-4E4D-ABC7-A41F74972B7D}"/>
              </a:ext>
            </a:extLst>
          </p:cNvPr>
          <p:cNvSpPr txBox="1"/>
          <p:nvPr/>
        </p:nvSpPr>
        <p:spPr>
          <a:xfrm>
            <a:off x="8253219" y="5611650"/>
            <a:ext cx="31085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6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r>
              <a:rPr lang="ko-KR" altLang="en-US" b="1" spc="6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r>
              <a:rPr lang="en-US" altLang="ko-KR" b="1" spc="6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-Data Minor</a:t>
            </a:r>
          </a:p>
          <a:p>
            <a:endParaRPr lang="en-US" altLang="ko-KR" sz="1200" b="1" spc="6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A8530-74C8-4A98-BDA3-D14DDDADE8CB}"/>
              </a:ext>
            </a:extLst>
          </p:cNvPr>
          <p:cNvSpPr txBox="1"/>
          <p:nvPr/>
        </p:nvSpPr>
        <p:spPr>
          <a:xfrm>
            <a:off x="3754758" y="2293738"/>
            <a:ext cx="4272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60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경북대학교 빅데이터 전문가 육성과정</a:t>
            </a:r>
            <a:endParaRPr lang="ko-KR" altLang="en-US" sz="1200" b="1" spc="6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73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2685" y="216016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3911383" y="3029597"/>
            <a:ext cx="272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856033-0030-4BAE-851F-0258BC0EB928}"/>
              </a:ext>
            </a:extLst>
          </p:cNvPr>
          <p:cNvGrpSpPr/>
          <p:nvPr/>
        </p:nvGrpSpPr>
        <p:grpSpPr>
          <a:xfrm>
            <a:off x="2730647" y="2739102"/>
            <a:ext cx="6271465" cy="1627946"/>
            <a:chOff x="3754758" y="959188"/>
            <a:chExt cx="4696466" cy="166955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B8CD57-531C-4A59-9E6D-0E54A4E05853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말풍선: 사각형 5">
              <a:extLst>
                <a:ext uri="{FF2B5EF4-FFF2-40B4-BE49-F238E27FC236}">
                  <a16:creationId xmlns:a16="http://schemas.microsoft.com/office/drawing/2014/main" id="{9F558B32-81DB-4FA9-9BBA-34F6ED77FFF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D4776D0-F678-44A5-9056-50C76201C8A4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06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330755" y="447877"/>
            <a:ext cx="60057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7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 데이터</a:t>
            </a:r>
            <a:r>
              <a:rPr lang="ko-KR" altLang="en-US" sz="27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를 어디서 가져올까</a:t>
            </a:r>
            <a:r>
              <a:rPr lang="en-US" altLang="ko-KR" sz="27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7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3863C6-690A-4914-879A-9D206C8D8735}"/>
              </a:ext>
            </a:extLst>
          </p:cNvPr>
          <p:cNvCxnSpPr>
            <a:cxnSpLocks/>
          </p:cNvCxnSpPr>
          <p:nvPr/>
        </p:nvCxnSpPr>
        <p:spPr>
          <a:xfrm>
            <a:off x="599276" y="993089"/>
            <a:ext cx="375936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E983FFB-D438-4A22-84DA-FCE95BA977D1}"/>
              </a:ext>
            </a:extLst>
          </p:cNvPr>
          <p:cNvSpPr/>
          <p:nvPr/>
        </p:nvSpPr>
        <p:spPr>
          <a:xfrm>
            <a:off x="674782" y="1482237"/>
            <a:ext cx="3363520" cy="363794"/>
          </a:xfrm>
          <a:prstGeom prst="roundRect">
            <a:avLst>
              <a:gd name="adj" fmla="val 50000"/>
            </a:avLst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    서울시 대중교통 </a:t>
            </a:r>
            <a:r>
              <a:rPr lang="ko-KR" altLang="en-US" dirty="0" err="1"/>
              <a:t>승하차</a:t>
            </a:r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1A6AB12-701D-4C99-9FF8-3C64CEF487A3}"/>
              </a:ext>
            </a:extLst>
          </p:cNvPr>
          <p:cNvSpPr/>
          <p:nvPr/>
        </p:nvSpPr>
        <p:spPr>
          <a:xfrm>
            <a:off x="809646" y="1505810"/>
            <a:ext cx="334695" cy="3006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C3C304-39D6-4383-B548-CA98492C8E93}"/>
              </a:ext>
            </a:extLst>
          </p:cNvPr>
          <p:cNvSpPr txBox="1"/>
          <p:nvPr/>
        </p:nvSpPr>
        <p:spPr>
          <a:xfrm>
            <a:off x="796291" y="1496000"/>
            <a:ext cx="35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6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5" name="_x407793984" descr="EMB000049d41aab">
            <a:extLst>
              <a:ext uri="{FF2B5EF4-FFF2-40B4-BE49-F238E27FC236}">
                <a16:creationId xmlns:a16="http://schemas.microsoft.com/office/drawing/2014/main" id="{A0C5CCB0-842E-41C6-A18F-88276B68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407" y="868121"/>
            <a:ext cx="298132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B35A59-8ECF-4BA9-8CC6-F7D1B4896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295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4D3256-F269-4157-AEA6-09F0CF0AD5AF}"/>
              </a:ext>
            </a:extLst>
          </p:cNvPr>
          <p:cNvSpPr/>
          <p:nvPr/>
        </p:nvSpPr>
        <p:spPr>
          <a:xfrm>
            <a:off x="673694" y="5041499"/>
            <a:ext cx="5013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버스와 지하철의 승</a:t>
            </a:r>
            <a:r>
              <a:rPr lang="en-US" altLang="ko-KR" dirty="0"/>
              <a:t>/</a:t>
            </a:r>
            <a:r>
              <a:rPr lang="ko-KR" altLang="en-US" dirty="0"/>
              <a:t>하차 통계를 바탕으로</a:t>
            </a:r>
            <a:endParaRPr lang="en-US" altLang="ko-KR" dirty="0"/>
          </a:p>
          <a:p>
            <a:r>
              <a:rPr lang="ko-KR" altLang="en-US" dirty="0"/>
              <a:t>유동인구 데이터를 만들어보자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4A3BD6-231C-453D-A737-0A0242CBFD60}"/>
              </a:ext>
            </a:extLst>
          </p:cNvPr>
          <p:cNvSpPr/>
          <p:nvPr/>
        </p:nvSpPr>
        <p:spPr>
          <a:xfrm>
            <a:off x="599276" y="21144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명시적으로 수치화 된 서울시의 유동인구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AE41CA-7781-49EC-8F86-B65189013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8218" y="2932104"/>
            <a:ext cx="1776393" cy="1184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E8E835-8044-43B7-9DDF-A6545F9C1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50885" y="2881483"/>
            <a:ext cx="1626938" cy="1220204"/>
          </a:xfrm>
          <a:prstGeom prst="rect">
            <a:avLst/>
          </a:prstGeom>
        </p:spPr>
      </p:pic>
      <p:sp>
        <p:nvSpPr>
          <p:cNvPr id="15" name="십자형 14">
            <a:extLst>
              <a:ext uri="{FF2B5EF4-FFF2-40B4-BE49-F238E27FC236}">
                <a16:creationId xmlns:a16="http://schemas.microsoft.com/office/drawing/2014/main" id="{DDB790CE-6D1E-4609-B91F-D40E0033CB2E}"/>
              </a:ext>
            </a:extLst>
          </p:cNvPr>
          <p:cNvSpPr/>
          <p:nvPr/>
        </p:nvSpPr>
        <p:spPr>
          <a:xfrm>
            <a:off x="2798619" y="3278904"/>
            <a:ext cx="456523" cy="455520"/>
          </a:xfrm>
          <a:prstGeom prst="plus">
            <a:avLst>
              <a:gd name="adj" fmla="val 4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5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330755" y="447877"/>
            <a:ext cx="57018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700" dirty="0" err="1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검색량</a:t>
            </a:r>
            <a:r>
              <a:rPr lang="ko-KR" altLang="en-US" sz="27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</a:t>
            </a:r>
            <a:r>
              <a:rPr lang="ko-KR" altLang="en-US" sz="27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를 어디서 가져올까</a:t>
            </a:r>
            <a:r>
              <a:rPr lang="en-US" altLang="ko-KR" sz="27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7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3863C6-690A-4914-879A-9D206C8D8735}"/>
              </a:ext>
            </a:extLst>
          </p:cNvPr>
          <p:cNvCxnSpPr>
            <a:cxnSpLocks/>
          </p:cNvCxnSpPr>
          <p:nvPr/>
        </p:nvCxnSpPr>
        <p:spPr>
          <a:xfrm>
            <a:off x="599276" y="993089"/>
            <a:ext cx="375936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9B35A59-8ECF-4BA9-8CC6-F7D1B4896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295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DA37E1-822A-4C73-8534-CAFAD87C0E76}"/>
              </a:ext>
            </a:extLst>
          </p:cNvPr>
          <p:cNvSpPr/>
          <p:nvPr/>
        </p:nvSpPr>
        <p:spPr>
          <a:xfrm>
            <a:off x="835595" y="26412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독보적으로 가장 많이 이용하는 검색엔진</a:t>
            </a:r>
            <a:endParaRPr lang="en-US" altLang="ko-KR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37CA979-2E42-45FA-909C-F358ADFCDC9A}"/>
              </a:ext>
            </a:extLst>
          </p:cNvPr>
          <p:cNvSpPr/>
          <p:nvPr/>
        </p:nvSpPr>
        <p:spPr>
          <a:xfrm>
            <a:off x="11040198" y="1333934"/>
            <a:ext cx="284808" cy="3006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_x185797288" descr="EMB000049d41aaf">
            <a:extLst>
              <a:ext uri="{FF2B5EF4-FFF2-40B4-BE49-F238E27FC236}">
                <a16:creationId xmlns:a16="http://schemas.microsoft.com/office/drawing/2014/main" id="{303FC357-A0A7-4900-BD0C-4C35A65C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422" y="2140186"/>
            <a:ext cx="29813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185797648" descr="EMB000049d41aae">
            <a:extLst>
              <a:ext uri="{FF2B5EF4-FFF2-40B4-BE49-F238E27FC236}">
                <a16:creationId xmlns:a16="http://schemas.microsoft.com/office/drawing/2014/main" id="{8858312F-3556-4D21-8623-A149E4FB2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60" y="509962"/>
            <a:ext cx="29813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185797936" descr="EMB000049d41ab0">
            <a:extLst>
              <a:ext uri="{FF2B5EF4-FFF2-40B4-BE49-F238E27FC236}">
                <a16:creationId xmlns:a16="http://schemas.microsoft.com/office/drawing/2014/main" id="{1F1AFD0C-C8CD-4A5E-8AA8-EB8B1487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47" y="4074662"/>
            <a:ext cx="3028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D2F123-BAF9-4721-A8F7-27AB52825C4B}"/>
              </a:ext>
            </a:extLst>
          </p:cNvPr>
          <p:cNvSpPr/>
          <p:nvPr/>
        </p:nvSpPr>
        <p:spPr>
          <a:xfrm>
            <a:off x="563880" y="1333597"/>
            <a:ext cx="3363520" cy="363794"/>
          </a:xfrm>
          <a:prstGeom prst="roundRect">
            <a:avLst>
              <a:gd name="adj" fmla="val 50000"/>
            </a:avLst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네이버</a:t>
            </a:r>
            <a:r>
              <a:rPr lang="en-US" altLang="ko-KR" dirty="0"/>
              <a:t> </a:t>
            </a:r>
            <a:r>
              <a:rPr lang="en-US" altLang="ko-KR" dirty="0" err="1"/>
              <a:t>DataLab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0E1F5CE-F8AE-4CBD-8882-AEFDE3394DE9}"/>
              </a:ext>
            </a:extLst>
          </p:cNvPr>
          <p:cNvSpPr/>
          <p:nvPr/>
        </p:nvSpPr>
        <p:spPr>
          <a:xfrm>
            <a:off x="668248" y="1365166"/>
            <a:ext cx="334695" cy="3006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8E19D3-0F58-45D8-A90B-AE990237DABA}"/>
              </a:ext>
            </a:extLst>
          </p:cNvPr>
          <p:cNvSpPr txBox="1"/>
          <p:nvPr/>
        </p:nvSpPr>
        <p:spPr>
          <a:xfrm>
            <a:off x="673365" y="1355356"/>
            <a:ext cx="358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6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F41CF8-5C93-4168-A294-090C71A644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35" t="22576" r="70113" b="70842"/>
          <a:stretch/>
        </p:blipFill>
        <p:spPr>
          <a:xfrm>
            <a:off x="835595" y="2060608"/>
            <a:ext cx="1542473" cy="4514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231B4A-D177-47A4-873F-D13C1897E6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93" t="12828" r="16154" b="4478"/>
          <a:stretch/>
        </p:blipFill>
        <p:spPr>
          <a:xfrm>
            <a:off x="7368020" y="3672536"/>
            <a:ext cx="4272114" cy="27967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FA3922-9C71-4956-8809-A2EA93389D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46" t="12874" r="74306" b="82999"/>
          <a:stretch/>
        </p:blipFill>
        <p:spPr>
          <a:xfrm>
            <a:off x="863303" y="3317860"/>
            <a:ext cx="1505527" cy="2829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A57EDE-D0DF-456B-B147-A0AF23351167}"/>
              </a:ext>
            </a:extLst>
          </p:cNvPr>
          <p:cNvSpPr/>
          <p:nvPr/>
        </p:nvSpPr>
        <p:spPr>
          <a:xfrm>
            <a:off x="668248" y="3837060"/>
            <a:ext cx="4272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NAVER ‘</a:t>
            </a:r>
            <a:r>
              <a:rPr lang="en-US" altLang="ko-KR"/>
              <a:t>Data Lab’ </a:t>
            </a:r>
            <a:r>
              <a:rPr lang="ko-KR" altLang="en-US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주제어 설정</a:t>
            </a:r>
            <a:endParaRPr lang="en-US" altLang="ko-KR" dirty="0"/>
          </a:p>
          <a:p>
            <a:r>
              <a:rPr lang="ko-KR" altLang="en-US" dirty="0"/>
              <a:t>하위주제어에 해당하는 검색어 설정</a:t>
            </a:r>
            <a:endParaRPr lang="en-US" altLang="ko-KR" dirty="0"/>
          </a:p>
          <a:p>
            <a:r>
              <a:rPr lang="ko-KR" altLang="en-US" dirty="0"/>
              <a:t>입력한 단어 추이를 하나로 합산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7671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2685" y="216016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3405801" y="3029597"/>
            <a:ext cx="3106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분석기법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856033-0030-4BAE-851F-0258BC0EB928}"/>
              </a:ext>
            </a:extLst>
          </p:cNvPr>
          <p:cNvGrpSpPr/>
          <p:nvPr/>
        </p:nvGrpSpPr>
        <p:grpSpPr>
          <a:xfrm>
            <a:off x="2730647" y="2739102"/>
            <a:ext cx="6271465" cy="1627946"/>
            <a:chOff x="3754758" y="959188"/>
            <a:chExt cx="4696466" cy="166955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B8CD57-531C-4A59-9E6D-0E54A4E05853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말풍선: 사각형 5">
              <a:extLst>
                <a:ext uri="{FF2B5EF4-FFF2-40B4-BE49-F238E27FC236}">
                  <a16:creationId xmlns:a16="http://schemas.microsoft.com/office/drawing/2014/main" id="{9F558B32-81DB-4FA9-9BBA-34F6ED77FFF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D4776D0-F678-44A5-9056-50C76201C8A4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53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DF7B10-9F18-43BA-8392-9088AD5D1F18}"/>
              </a:ext>
            </a:extLst>
          </p:cNvPr>
          <p:cNvSpPr txBox="1"/>
          <p:nvPr/>
        </p:nvSpPr>
        <p:spPr>
          <a:xfrm>
            <a:off x="680304" y="702598"/>
            <a:ext cx="520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28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1- </a:t>
            </a:r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버스</a:t>
            </a:r>
            <a:r>
              <a:rPr lang="en-US" altLang="ko-KR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8CB528-D7D8-4061-A8A0-1CFC6DED73FB}"/>
              </a:ext>
            </a:extLst>
          </p:cNvPr>
          <p:cNvGrpSpPr/>
          <p:nvPr/>
        </p:nvGrpSpPr>
        <p:grpSpPr>
          <a:xfrm>
            <a:off x="624395" y="545625"/>
            <a:ext cx="6008751" cy="1159859"/>
            <a:chOff x="3754758" y="959188"/>
            <a:chExt cx="4696466" cy="16695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3D8212-5E8E-41D0-A04A-5A0D84A661AA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사각형 5">
              <a:extLst>
                <a:ext uri="{FF2B5EF4-FFF2-40B4-BE49-F238E27FC236}">
                  <a16:creationId xmlns:a16="http://schemas.microsoft.com/office/drawing/2014/main" id="{08A1FABC-5D60-4236-BB42-F22617C3AF7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8952F337-FCF6-41AB-BA95-3C2FBCF67DC1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A5A249-0A7F-4286-AEFA-3591607E109C}"/>
              </a:ext>
            </a:extLst>
          </p:cNvPr>
          <p:cNvSpPr/>
          <p:nvPr/>
        </p:nvSpPr>
        <p:spPr>
          <a:xfrm>
            <a:off x="561191" y="2425184"/>
            <a:ext cx="48281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</a:t>
            </a:r>
            <a:r>
              <a:rPr lang="en-US" altLang="ko-KR" dirty="0"/>
              <a:t>/</a:t>
            </a:r>
            <a:r>
              <a:rPr lang="ko-KR" altLang="en-US" dirty="0"/>
              <a:t>동 단위로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  <a:p>
            <a:pPr marL="342900" indent="-342900">
              <a:buAutoNum type="arabicPeriod"/>
            </a:pPr>
            <a:r>
              <a:rPr lang="ko-KR" altLang="en-US" dirty="0" err="1"/>
              <a:t>셀레니움</a:t>
            </a:r>
            <a:r>
              <a:rPr lang="en-US" altLang="ko-KR" dirty="0"/>
              <a:t>(Selenium)</a:t>
            </a:r>
            <a:r>
              <a:rPr lang="ko-KR" altLang="en-US" dirty="0"/>
              <a:t>으로 </a:t>
            </a:r>
            <a:r>
              <a:rPr lang="ko-KR" altLang="en-US" dirty="0" err="1"/>
              <a:t>웹크롤링</a:t>
            </a:r>
            <a:r>
              <a:rPr lang="ko-KR" altLang="en-US" dirty="0"/>
              <a:t> 통해서 지하철역</a:t>
            </a:r>
            <a:r>
              <a:rPr lang="en-US" altLang="ko-KR" dirty="0"/>
              <a:t>/</a:t>
            </a:r>
            <a:r>
              <a:rPr lang="ko-KR" altLang="en-US" dirty="0"/>
              <a:t>정류소별 구</a:t>
            </a:r>
            <a:r>
              <a:rPr lang="en-US" altLang="ko-KR" dirty="0"/>
              <a:t>/</a:t>
            </a:r>
            <a:r>
              <a:rPr lang="ko-KR" altLang="en-US" dirty="0"/>
              <a:t>동 단위를 가져옴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14" name="KakaoTalk_Video_20191129_1747_19_995">
            <a:hlinkClick r:id="" action="ppaction://media"/>
            <a:extLst>
              <a:ext uri="{FF2B5EF4-FFF2-40B4-BE49-F238E27FC236}">
                <a16:creationId xmlns:a16="http://schemas.microsoft.com/office/drawing/2014/main" id="{66D17B03-1741-47BE-9BA4-1A80D7BBD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883" y="2070076"/>
            <a:ext cx="5982926" cy="35111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F1039E-690D-48F4-A389-01F548AB4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91" y="4122124"/>
            <a:ext cx="4828178" cy="16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0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DF7B10-9F18-43BA-8392-9088AD5D1F18}"/>
              </a:ext>
            </a:extLst>
          </p:cNvPr>
          <p:cNvSpPr txBox="1"/>
          <p:nvPr/>
        </p:nvSpPr>
        <p:spPr>
          <a:xfrm>
            <a:off x="994295" y="702598"/>
            <a:ext cx="2988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28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2-                     </a:t>
            </a:r>
            <a:endParaRPr lang="ko-KR" altLang="en-US" sz="28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8CB528-D7D8-4061-A8A0-1CFC6DED73FB}"/>
              </a:ext>
            </a:extLst>
          </p:cNvPr>
          <p:cNvGrpSpPr/>
          <p:nvPr/>
        </p:nvGrpSpPr>
        <p:grpSpPr>
          <a:xfrm>
            <a:off x="624395" y="545625"/>
            <a:ext cx="6008751" cy="1159859"/>
            <a:chOff x="3754758" y="959188"/>
            <a:chExt cx="4696466" cy="16695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3D8212-5E8E-41D0-A04A-5A0D84A661AA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사각형 5">
              <a:extLst>
                <a:ext uri="{FF2B5EF4-FFF2-40B4-BE49-F238E27FC236}">
                  <a16:creationId xmlns:a16="http://schemas.microsoft.com/office/drawing/2014/main" id="{08A1FABC-5D60-4236-BB42-F22617C3AF7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8952F337-FCF6-41AB-BA95-3C2FBCF67DC1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8DFCB79-53B1-4936-9EE8-26566BC77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1" t="12875" r="74306" b="82696"/>
          <a:stretch/>
        </p:blipFill>
        <p:spPr>
          <a:xfrm>
            <a:off x="3956476" y="718611"/>
            <a:ext cx="1554888" cy="489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BA8AF5-5F84-4279-BD1B-E701A2B8D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8" t="47307" r="17043" b="45865"/>
          <a:stretch/>
        </p:blipFill>
        <p:spPr>
          <a:xfrm>
            <a:off x="466736" y="1879445"/>
            <a:ext cx="9061009" cy="51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CAFF20-46D4-45BF-9599-1410A304B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20" t="16163" r="20643" b="14451"/>
          <a:stretch/>
        </p:blipFill>
        <p:spPr>
          <a:xfrm>
            <a:off x="830881" y="2512499"/>
            <a:ext cx="4287877" cy="276903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DE00AC4-8D7E-444E-BE11-478E20308108}"/>
              </a:ext>
            </a:extLst>
          </p:cNvPr>
          <p:cNvSpPr/>
          <p:nvPr/>
        </p:nvSpPr>
        <p:spPr>
          <a:xfrm>
            <a:off x="5328483" y="3474411"/>
            <a:ext cx="3649909" cy="1385529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관광 목적에 부합하는</a:t>
            </a:r>
            <a:endParaRPr lang="en-US" altLang="ko-KR" dirty="0"/>
          </a:p>
          <a:p>
            <a:pPr algn="ctr"/>
            <a:r>
              <a:rPr lang="ko-KR" altLang="en-US" dirty="0"/>
              <a:t>데이터를 보기위해 </a:t>
            </a:r>
            <a:endParaRPr lang="en-US" altLang="ko-KR" dirty="0"/>
          </a:p>
          <a:p>
            <a:pPr algn="ctr"/>
            <a:r>
              <a:rPr lang="ko-KR" altLang="en-US" dirty="0" err="1"/>
              <a:t>하위검색어</a:t>
            </a:r>
            <a:r>
              <a:rPr lang="ko-KR" altLang="en-US" dirty="0"/>
              <a:t>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78AD0E-200C-4DDF-8A21-28E826F67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99" r="76618" b="6818"/>
          <a:stretch/>
        </p:blipFill>
        <p:spPr>
          <a:xfrm>
            <a:off x="9113481" y="1879445"/>
            <a:ext cx="2445159" cy="45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2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DF7B10-9F18-43BA-8392-9088AD5D1F18}"/>
              </a:ext>
            </a:extLst>
          </p:cNvPr>
          <p:cNvSpPr txBox="1"/>
          <p:nvPr/>
        </p:nvSpPr>
        <p:spPr>
          <a:xfrm>
            <a:off x="680304" y="731454"/>
            <a:ext cx="54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</a:t>
            </a:r>
            <a:r>
              <a:rPr lang="ko-KR" altLang="en-US" sz="20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생활유동인구</a:t>
            </a:r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관광유동인구</a:t>
            </a:r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분리할까</a:t>
            </a:r>
            <a:r>
              <a:rPr lang="en-US" altLang="ko-KR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0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8CB528-D7D8-4061-A8A0-1CFC6DED73FB}"/>
              </a:ext>
            </a:extLst>
          </p:cNvPr>
          <p:cNvGrpSpPr/>
          <p:nvPr/>
        </p:nvGrpSpPr>
        <p:grpSpPr>
          <a:xfrm>
            <a:off x="624395" y="545625"/>
            <a:ext cx="6273555" cy="1159859"/>
            <a:chOff x="3754758" y="959188"/>
            <a:chExt cx="4696466" cy="16695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3D8212-5E8E-41D0-A04A-5A0D84A661AA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사각형 5">
              <a:extLst>
                <a:ext uri="{FF2B5EF4-FFF2-40B4-BE49-F238E27FC236}">
                  <a16:creationId xmlns:a16="http://schemas.microsoft.com/office/drawing/2014/main" id="{08A1FABC-5D60-4236-BB42-F22617C3AF7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8952F337-FCF6-41AB-BA95-3C2FBCF67DC1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0018A-9E01-44F7-9F7C-1E8C177A6614}"/>
              </a:ext>
            </a:extLst>
          </p:cNvPr>
          <p:cNvSpPr/>
          <p:nvPr/>
        </p:nvSpPr>
        <p:spPr>
          <a:xfrm>
            <a:off x="680304" y="18864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1. 유동인구데이터(출퇴근시간 제외) + 검색데이터(그대로)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00C930-2223-4B24-AA7F-671B9BDA6D1A}"/>
              </a:ext>
            </a:extLst>
          </p:cNvPr>
          <p:cNvGrpSpPr/>
          <p:nvPr/>
        </p:nvGrpSpPr>
        <p:grpSpPr>
          <a:xfrm>
            <a:off x="869539" y="2473846"/>
            <a:ext cx="5763916" cy="3485927"/>
            <a:chOff x="7242462" y="1336548"/>
            <a:chExt cx="4907135" cy="225479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D9BEE21-9F70-45A3-81D9-EF3A4170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2462" y="1336548"/>
              <a:ext cx="4674789" cy="193832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E07719-4E96-43DA-83E4-DCB5BEEC849D}"/>
                </a:ext>
              </a:extLst>
            </p:cNvPr>
            <p:cNvSpPr txBox="1"/>
            <p:nvPr/>
          </p:nvSpPr>
          <p:spPr>
            <a:xfrm>
              <a:off x="8705061" y="3298951"/>
              <a:ext cx="34445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/>
                <a:t>출퇴근 유동인구 제외 전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71C8E5-E843-435A-9048-C87D9E501169}"/>
              </a:ext>
            </a:extLst>
          </p:cNvPr>
          <p:cNvSpPr txBox="1"/>
          <p:nvPr/>
        </p:nvSpPr>
        <p:spPr>
          <a:xfrm>
            <a:off x="8049180" y="5452496"/>
            <a:ext cx="3273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출퇴근 유동인구가 매우 많음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384D4E-E59F-465C-95C7-C05DFC82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42" y="2777392"/>
            <a:ext cx="5050049" cy="209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9A96C-581A-4FF4-A307-84B083D3732C}"/>
              </a:ext>
            </a:extLst>
          </p:cNvPr>
          <p:cNvSpPr/>
          <p:nvPr/>
        </p:nvSpPr>
        <p:spPr>
          <a:xfrm>
            <a:off x="680304" y="1923598"/>
            <a:ext cx="7871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2. 유동인구데이터(출퇴근시간 제외</a:t>
            </a:r>
            <a:r>
              <a:rPr lang="en-US" altLang="ko-KR" dirty="0"/>
              <a:t>,</a:t>
            </a:r>
            <a:r>
              <a:rPr lang="ko-KR" altLang="en-US" dirty="0"/>
              <a:t> 워크타운 제외)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+검색데이터(오피스 지역 제외)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D4B99-1D9A-4DF3-A0D2-885B5BDD8CEE}"/>
              </a:ext>
            </a:extLst>
          </p:cNvPr>
          <p:cNvSpPr txBox="1"/>
          <p:nvPr/>
        </p:nvSpPr>
        <p:spPr>
          <a:xfrm>
            <a:off x="680304" y="731454"/>
            <a:ext cx="54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</a:t>
            </a:r>
            <a:r>
              <a:rPr lang="ko-KR" altLang="en-US" sz="20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생활유동인구</a:t>
            </a:r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관광유동인구</a:t>
            </a:r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분리할까</a:t>
            </a:r>
            <a:r>
              <a:rPr lang="en-US" altLang="ko-KR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0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07FA3B-BBDF-424F-9499-E2718CD4FAED}"/>
              </a:ext>
            </a:extLst>
          </p:cNvPr>
          <p:cNvGrpSpPr/>
          <p:nvPr/>
        </p:nvGrpSpPr>
        <p:grpSpPr>
          <a:xfrm>
            <a:off x="624395" y="545625"/>
            <a:ext cx="6273555" cy="1159859"/>
            <a:chOff x="3754758" y="959188"/>
            <a:chExt cx="4696466" cy="166955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23C80C3-C542-4074-9411-B296848D9A56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말풍선: 사각형 5">
              <a:extLst>
                <a:ext uri="{FF2B5EF4-FFF2-40B4-BE49-F238E27FC236}">
                  <a16:creationId xmlns:a16="http://schemas.microsoft.com/office/drawing/2014/main" id="{3601FA6A-30A7-4ADB-8657-B1C050EB144F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E01827FC-4706-44D8-AF06-3C4AEBD39700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6E1F23-87D9-4A7C-9BEB-A0884EA331C3}"/>
              </a:ext>
            </a:extLst>
          </p:cNvPr>
          <p:cNvSpPr/>
          <p:nvPr/>
        </p:nvSpPr>
        <p:spPr>
          <a:xfrm>
            <a:off x="929195" y="2652382"/>
            <a:ext cx="7871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u="sng" dirty="0"/>
              <a:t>워크타운 제외 기준</a:t>
            </a:r>
            <a:r>
              <a:rPr lang="en-US" altLang="ko-KR" u="sng" dirty="0"/>
              <a:t>: </a:t>
            </a:r>
            <a:r>
              <a:rPr lang="ko-KR" altLang="en-US" u="sng" dirty="0"/>
              <a:t>일자리 분포도에 나와있는 워크타운 제외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31F179-E1B7-42CD-8CC7-24341418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420" y="866180"/>
            <a:ext cx="3697826" cy="30815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6F7FB9-793C-465C-9A5C-1AD1B95E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5" y="4013340"/>
            <a:ext cx="3485966" cy="214893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4544DB-AB25-463D-A255-A9E54CAF5EB5}"/>
              </a:ext>
            </a:extLst>
          </p:cNvPr>
          <p:cNvGrpSpPr/>
          <p:nvPr/>
        </p:nvGrpSpPr>
        <p:grpSpPr>
          <a:xfrm>
            <a:off x="4603491" y="4061509"/>
            <a:ext cx="5010519" cy="2007608"/>
            <a:chOff x="4441584" y="2850303"/>
            <a:chExt cx="6433561" cy="259660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0EC04E-C8C7-48B0-9AE5-AFB4453BE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1584" y="2850303"/>
              <a:ext cx="3372002" cy="228972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32CDA0D-B872-46DC-BFF9-5CD65B97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2566" y="2869027"/>
              <a:ext cx="2952579" cy="19616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0119F6-9F38-4912-8D58-39D40A0061DB}"/>
                </a:ext>
              </a:extLst>
            </p:cNvPr>
            <p:cNvSpPr txBox="1"/>
            <p:nvPr/>
          </p:nvSpPr>
          <p:spPr>
            <a:xfrm>
              <a:off x="6897950" y="5048833"/>
              <a:ext cx="2475967" cy="398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워크타운 제외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904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2734" y="216016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1CAB79-6BE2-4F9C-A317-C7125128ECF3}"/>
              </a:ext>
            </a:extLst>
          </p:cNvPr>
          <p:cNvSpPr/>
          <p:nvPr/>
        </p:nvSpPr>
        <p:spPr>
          <a:xfrm>
            <a:off x="624395" y="18864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3. 데이터 양을 증가시킴 </a:t>
            </a:r>
            <a:r>
              <a:rPr lang="en-US" altLang="ko-KR" dirty="0"/>
              <a:t>- 2</a:t>
            </a:r>
            <a:r>
              <a:rPr lang="ko-KR" altLang="en-US" dirty="0"/>
              <a:t>개년</a:t>
            </a:r>
            <a:r>
              <a:rPr lang="en-US" altLang="ko-KR" dirty="0"/>
              <a:t>, 3</a:t>
            </a:r>
            <a:r>
              <a:rPr lang="ko-KR" altLang="en-US" dirty="0"/>
              <a:t>개년 데이터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7BB63-F242-492E-8983-F4C585DFD6AA}"/>
              </a:ext>
            </a:extLst>
          </p:cNvPr>
          <p:cNvSpPr txBox="1"/>
          <p:nvPr/>
        </p:nvSpPr>
        <p:spPr>
          <a:xfrm>
            <a:off x="680304" y="731454"/>
            <a:ext cx="54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</a:t>
            </a:r>
            <a:r>
              <a:rPr lang="ko-KR" altLang="en-US" sz="20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생활유동인구</a:t>
            </a:r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관광유동인구</a:t>
            </a:r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분리할까</a:t>
            </a:r>
            <a:r>
              <a:rPr lang="en-US" altLang="ko-KR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0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45D1F1-3D75-4987-A333-8FD640B61D05}"/>
              </a:ext>
            </a:extLst>
          </p:cNvPr>
          <p:cNvGrpSpPr/>
          <p:nvPr/>
        </p:nvGrpSpPr>
        <p:grpSpPr>
          <a:xfrm>
            <a:off x="624395" y="545625"/>
            <a:ext cx="6273555" cy="1159859"/>
            <a:chOff x="3754758" y="959188"/>
            <a:chExt cx="4696466" cy="166955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573833E-DDFD-40EE-ABB1-27EA611D516D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말풍선: 사각형 5">
              <a:extLst>
                <a:ext uri="{FF2B5EF4-FFF2-40B4-BE49-F238E27FC236}">
                  <a16:creationId xmlns:a16="http://schemas.microsoft.com/office/drawing/2014/main" id="{5B2F1D91-6CC9-4F96-A0B9-972E8C369A80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79FCCFF0-E690-44C5-AE71-457931736D5C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38637A5-A845-4CFE-AA7F-325D25E62062}"/>
              </a:ext>
            </a:extLst>
          </p:cNvPr>
          <p:cNvGrpSpPr/>
          <p:nvPr/>
        </p:nvGrpSpPr>
        <p:grpSpPr>
          <a:xfrm>
            <a:off x="851395" y="2676528"/>
            <a:ext cx="3673516" cy="2346947"/>
            <a:chOff x="877972" y="2583243"/>
            <a:chExt cx="4759348" cy="28469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86A80BD-05F1-409E-A1F4-9E251CB74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850"/>
            <a:stretch/>
          </p:blipFill>
          <p:spPr>
            <a:xfrm>
              <a:off x="877972" y="2583243"/>
              <a:ext cx="4400550" cy="244464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DF0B36-817B-4A9B-9C58-9844CF02401B}"/>
                </a:ext>
              </a:extLst>
            </p:cNvPr>
            <p:cNvSpPr txBox="1"/>
            <p:nvPr/>
          </p:nvSpPr>
          <p:spPr>
            <a:xfrm>
              <a:off x="1393794" y="5122416"/>
              <a:ext cx="424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2,3</a:t>
              </a:r>
              <a:r>
                <a:rPr lang="ko-KR" altLang="en-US" sz="1400" dirty="0"/>
                <a:t>개년에 관한 유동인구 그래프</a:t>
              </a:r>
              <a:endParaRPr lang="en-US" altLang="ko-KR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28178D-24E3-4D44-922F-3D1ECF159642}"/>
              </a:ext>
            </a:extLst>
          </p:cNvPr>
          <p:cNvGrpSpPr/>
          <p:nvPr/>
        </p:nvGrpSpPr>
        <p:grpSpPr>
          <a:xfrm>
            <a:off x="4159474" y="2662224"/>
            <a:ext cx="4316217" cy="2437942"/>
            <a:chOff x="5847045" y="2489958"/>
            <a:chExt cx="5113078" cy="258512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8C3525-ADD5-4CDF-B712-A34EB514D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26"/>
            <a:stretch/>
          </p:blipFill>
          <p:spPr>
            <a:xfrm>
              <a:off x="5847045" y="2489958"/>
              <a:ext cx="4362450" cy="227735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1180E0-37A2-4926-8570-48E3CD27BF8C}"/>
                </a:ext>
              </a:extLst>
            </p:cNvPr>
            <p:cNvSpPr txBox="1"/>
            <p:nvPr/>
          </p:nvSpPr>
          <p:spPr>
            <a:xfrm>
              <a:off x="6716597" y="4767309"/>
              <a:ext cx="424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2,3</a:t>
              </a:r>
              <a:r>
                <a:rPr lang="ko-KR" altLang="en-US" sz="1400" dirty="0"/>
                <a:t>개년에 관한 </a:t>
              </a:r>
              <a:r>
                <a:rPr lang="ko-KR" altLang="en-US" sz="1400" dirty="0" err="1"/>
                <a:t>검색량</a:t>
              </a:r>
              <a:r>
                <a:rPr lang="ko-KR" altLang="en-US" sz="1400" dirty="0"/>
                <a:t> 그래프</a:t>
              </a:r>
              <a:endParaRPr lang="en-US" altLang="ko-KR" sz="14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49E9E2-A494-4923-9134-AB779A9F905B}"/>
              </a:ext>
            </a:extLst>
          </p:cNvPr>
          <p:cNvGrpSpPr/>
          <p:nvPr/>
        </p:nvGrpSpPr>
        <p:grpSpPr>
          <a:xfrm>
            <a:off x="8020882" y="2538628"/>
            <a:ext cx="3470540" cy="2569609"/>
            <a:chOff x="7938249" y="2548080"/>
            <a:chExt cx="3470540" cy="256960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7236BED-9BF1-4FE4-A542-DDD6B5875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8249" y="2548080"/>
              <a:ext cx="3470540" cy="227219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E3E86D-5BF9-4A06-82F5-471E8D8F86A5}"/>
                </a:ext>
              </a:extLst>
            </p:cNvPr>
            <p:cNvSpPr txBox="1"/>
            <p:nvPr/>
          </p:nvSpPr>
          <p:spPr>
            <a:xfrm>
              <a:off x="8534650" y="4809912"/>
              <a:ext cx="2631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유동인구와 </a:t>
              </a:r>
              <a:r>
                <a:rPr lang="ko-KR" altLang="en-US" sz="1400" dirty="0" err="1"/>
                <a:t>검색량의</a:t>
              </a:r>
              <a:r>
                <a:rPr lang="ko-KR" altLang="en-US" sz="1400" dirty="0"/>
                <a:t> 상관관계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E1BCE9A-C0A1-47BC-AAC1-4BCA464DC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014"/>
          <a:stretch/>
        </p:blipFill>
        <p:spPr>
          <a:xfrm>
            <a:off x="4251867" y="2538628"/>
            <a:ext cx="3909188" cy="22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1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2734" y="216016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3AF77-CE7C-4398-B5C1-34EAEA78C78F}"/>
              </a:ext>
            </a:extLst>
          </p:cNvPr>
          <p:cNvSpPr/>
          <p:nvPr/>
        </p:nvSpPr>
        <p:spPr>
          <a:xfrm>
            <a:off x="624395" y="19215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4. 유동인구데이터(주말데이터 </a:t>
            </a:r>
            <a:r>
              <a:rPr lang="en-US" altLang="ko-KR" dirty="0"/>
              <a:t>+ </a:t>
            </a:r>
            <a:r>
              <a:rPr lang="ko-KR" altLang="en-US" dirty="0"/>
              <a:t>워크타운 제외)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+ 검색데이터 (주말데이터 + 워크타운 제외)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1442B-DF6D-4D86-B387-58B01D0C19DB}"/>
              </a:ext>
            </a:extLst>
          </p:cNvPr>
          <p:cNvSpPr txBox="1"/>
          <p:nvPr/>
        </p:nvSpPr>
        <p:spPr>
          <a:xfrm>
            <a:off x="680304" y="731454"/>
            <a:ext cx="54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</a:t>
            </a:r>
            <a:r>
              <a:rPr lang="ko-KR" altLang="en-US" sz="20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생활유동인구</a:t>
            </a:r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관광유동인구</a:t>
            </a:r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분리할까</a:t>
            </a:r>
            <a:r>
              <a:rPr lang="en-US" altLang="ko-KR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0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9E4BCA-E69C-480D-86E8-347DDEDD6207}"/>
              </a:ext>
            </a:extLst>
          </p:cNvPr>
          <p:cNvGrpSpPr/>
          <p:nvPr/>
        </p:nvGrpSpPr>
        <p:grpSpPr>
          <a:xfrm>
            <a:off x="624395" y="545625"/>
            <a:ext cx="6273555" cy="1159859"/>
            <a:chOff x="3754758" y="959188"/>
            <a:chExt cx="4696466" cy="166955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A3914A-6242-4D26-9A01-091FE0FBA05D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말풍선: 사각형 5">
              <a:extLst>
                <a:ext uri="{FF2B5EF4-FFF2-40B4-BE49-F238E27FC236}">
                  <a16:creationId xmlns:a16="http://schemas.microsoft.com/office/drawing/2014/main" id="{7BA5FB06-4885-4C8D-8390-06A64A7EC823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4175D843-E999-446F-9C1B-7249D89682EA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703153A-26F1-4FBF-94E7-E45DB07F16F5}"/>
              </a:ext>
            </a:extLst>
          </p:cNvPr>
          <p:cNvGrpSpPr/>
          <p:nvPr/>
        </p:nvGrpSpPr>
        <p:grpSpPr>
          <a:xfrm>
            <a:off x="482819" y="2983989"/>
            <a:ext cx="3876569" cy="2366198"/>
            <a:chOff x="482819" y="2983989"/>
            <a:chExt cx="3876569" cy="23661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9CD148-7C88-4128-94D0-65BAFB5B8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819" y="2983989"/>
              <a:ext cx="3278353" cy="207348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CE74D4-7180-487F-9595-672096357608}"/>
                </a:ext>
              </a:extLst>
            </p:cNvPr>
            <p:cNvSpPr txBox="1"/>
            <p:nvPr/>
          </p:nvSpPr>
          <p:spPr>
            <a:xfrm>
              <a:off x="923730" y="5057799"/>
              <a:ext cx="343565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/>
                <a:t>주말데이터만 추출한 유동인구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C66B505-CE5D-46D5-9FC5-2F79F364691A}"/>
              </a:ext>
            </a:extLst>
          </p:cNvPr>
          <p:cNvGrpSpPr/>
          <p:nvPr/>
        </p:nvGrpSpPr>
        <p:grpSpPr>
          <a:xfrm>
            <a:off x="3897511" y="2745900"/>
            <a:ext cx="4073109" cy="2750481"/>
            <a:chOff x="3805482" y="2745900"/>
            <a:chExt cx="4073109" cy="275048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94A91B-F44C-4E8A-A56B-091764B0B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5482" y="2745900"/>
              <a:ext cx="3881703" cy="254966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A68B75-56D6-43BB-AAC5-53F522993309}"/>
                </a:ext>
              </a:extLst>
            </p:cNvPr>
            <p:cNvSpPr txBox="1"/>
            <p:nvPr/>
          </p:nvSpPr>
          <p:spPr>
            <a:xfrm>
              <a:off x="4442933" y="5203993"/>
              <a:ext cx="343565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/>
                <a:t>주말데이터만 추출한 </a:t>
              </a:r>
              <a:r>
                <a:rPr lang="ko-KR" altLang="en-US" sz="1300" dirty="0" err="1"/>
                <a:t>검색량</a:t>
              </a:r>
              <a:endParaRPr lang="ko-KR" altLang="en-US" sz="13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F95101-B449-4A62-B8A5-6468DDC6AF2F}"/>
              </a:ext>
            </a:extLst>
          </p:cNvPr>
          <p:cNvGrpSpPr/>
          <p:nvPr/>
        </p:nvGrpSpPr>
        <p:grpSpPr>
          <a:xfrm>
            <a:off x="7727221" y="2745900"/>
            <a:ext cx="4680563" cy="2733566"/>
            <a:chOff x="7727221" y="2745900"/>
            <a:chExt cx="4680563" cy="27335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B0EC174-1A38-4380-89E2-C9817340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7221" y="2745900"/>
              <a:ext cx="3747724" cy="244117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E1BC70-CBD1-47F3-8431-DB8AE0A03D44}"/>
                </a:ext>
              </a:extLst>
            </p:cNvPr>
            <p:cNvSpPr txBox="1"/>
            <p:nvPr/>
          </p:nvSpPr>
          <p:spPr>
            <a:xfrm>
              <a:off x="8294490" y="5187078"/>
              <a:ext cx="41132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/>
                <a:t>주말의 유동인구와 </a:t>
              </a:r>
              <a:r>
                <a:rPr lang="ko-KR" altLang="en-US" sz="1300" dirty="0" err="1"/>
                <a:t>검색량</a:t>
              </a:r>
              <a:r>
                <a:rPr lang="ko-KR" altLang="en-US" sz="1300" dirty="0"/>
                <a:t> 상관관계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16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7B8CD57-531C-4A59-9E6D-0E54A4E05853}"/>
              </a:ext>
            </a:extLst>
          </p:cNvPr>
          <p:cNvSpPr/>
          <p:nvPr/>
        </p:nvSpPr>
        <p:spPr>
          <a:xfrm>
            <a:off x="4366801" y="4175428"/>
            <a:ext cx="738964" cy="2059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9F558B32-81DB-4FA9-9BBA-34F6ED77FFFC}"/>
              </a:ext>
            </a:extLst>
          </p:cNvPr>
          <p:cNvSpPr/>
          <p:nvPr/>
        </p:nvSpPr>
        <p:spPr>
          <a:xfrm>
            <a:off x="497150" y="2711788"/>
            <a:ext cx="5353749" cy="1458536"/>
          </a:xfrm>
          <a:custGeom>
            <a:avLst/>
            <a:gdLst>
              <a:gd name="connsiteX0" fmla="*/ 0 w 4169329"/>
              <a:gd name="connsiteY0" fmla="*/ 0 h 1367406"/>
              <a:gd name="connsiteX1" fmla="*/ 2432109 w 4169329"/>
              <a:gd name="connsiteY1" fmla="*/ 0 h 1367406"/>
              <a:gd name="connsiteX2" fmla="*/ 2432109 w 4169329"/>
              <a:gd name="connsiteY2" fmla="*/ 0 h 1367406"/>
              <a:gd name="connsiteX3" fmla="*/ 3474441 w 4169329"/>
              <a:gd name="connsiteY3" fmla="*/ 0 h 1367406"/>
              <a:gd name="connsiteX4" fmla="*/ 4169329 w 4169329"/>
              <a:gd name="connsiteY4" fmla="*/ 0 h 1367406"/>
              <a:gd name="connsiteX5" fmla="*/ 4169329 w 4169329"/>
              <a:gd name="connsiteY5" fmla="*/ 797654 h 1367406"/>
              <a:gd name="connsiteX6" fmla="*/ 4169329 w 4169329"/>
              <a:gd name="connsiteY6" fmla="*/ 797654 h 1367406"/>
              <a:gd name="connsiteX7" fmla="*/ 4169329 w 4169329"/>
              <a:gd name="connsiteY7" fmla="*/ 1139505 h 1367406"/>
              <a:gd name="connsiteX8" fmla="*/ 4169329 w 4169329"/>
              <a:gd name="connsiteY8" fmla="*/ 1367406 h 1367406"/>
              <a:gd name="connsiteX9" fmla="*/ 3474441 w 4169329"/>
              <a:gd name="connsiteY9" fmla="*/ 1367406 h 1367406"/>
              <a:gd name="connsiteX10" fmla="*/ 3229437 w 4169329"/>
              <a:gd name="connsiteY10" fmla="*/ 1764829 h 1367406"/>
              <a:gd name="connsiteX11" fmla="*/ 2432109 w 4169329"/>
              <a:gd name="connsiteY11" fmla="*/ 1367406 h 1367406"/>
              <a:gd name="connsiteX12" fmla="*/ 0 w 4169329"/>
              <a:gd name="connsiteY12" fmla="*/ 1367406 h 1367406"/>
              <a:gd name="connsiteX13" fmla="*/ 0 w 4169329"/>
              <a:gd name="connsiteY13" fmla="*/ 1139505 h 1367406"/>
              <a:gd name="connsiteX14" fmla="*/ 0 w 4169329"/>
              <a:gd name="connsiteY14" fmla="*/ 797654 h 1367406"/>
              <a:gd name="connsiteX15" fmla="*/ 0 w 4169329"/>
              <a:gd name="connsiteY15" fmla="*/ 797654 h 1367406"/>
              <a:gd name="connsiteX16" fmla="*/ 0 w 4169329"/>
              <a:gd name="connsiteY16" fmla="*/ 0 h 1367406"/>
              <a:gd name="connsiteX0" fmla="*/ 0 w 4169329"/>
              <a:gd name="connsiteY0" fmla="*/ 0 h 1764829"/>
              <a:gd name="connsiteX1" fmla="*/ 2432109 w 4169329"/>
              <a:gd name="connsiteY1" fmla="*/ 0 h 1764829"/>
              <a:gd name="connsiteX2" fmla="*/ 2432109 w 4169329"/>
              <a:gd name="connsiteY2" fmla="*/ 0 h 1764829"/>
              <a:gd name="connsiteX3" fmla="*/ 3474441 w 4169329"/>
              <a:gd name="connsiteY3" fmla="*/ 0 h 1764829"/>
              <a:gd name="connsiteX4" fmla="*/ 4169329 w 4169329"/>
              <a:gd name="connsiteY4" fmla="*/ 0 h 1764829"/>
              <a:gd name="connsiteX5" fmla="*/ 4169329 w 4169329"/>
              <a:gd name="connsiteY5" fmla="*/ 797654 h 1764829"/>
              <a:gd name="connsiteX6" fmla="*/ 4169329 w 4169329"/>
              <a:gd name="connsiteY6" fmla="*/ 797654 h 1764829"/>
              <a:gd name="connsiteX7" fmla="*/ 4169329 w 4169329"/>
              <a:gd name="connsiteY7" fmla="*/ 1139505 h 1764829"/>
              <a:gd name="connsiteX8" fmla="*/ 4169329 w 4169329"/>
              <a:gd name="connsiteY8" fmla="*/ 1367406 h 1764829"/>
              <a:gd name="connsiteX9" fmla="*/ 3474441 w 4169329"/>
              <a:gd name="connsiteY9" fmla="*/ 1367406 h 1764829"/>
              <a:gd name="connsiteX10" fmla="*/ 3229437 w 4169329"/>
              <a:gd name="connsiteY10" fmla="*/ 1764829 h 1764829"/>
              <a:gd name="connsiteX11" fmla="*/ 2994171 w 4169329"/>
              <a:gd name="connsiteY11" fmla="*/ 1359017 h 1764829"/>
              <a:gd name="connsiteX12" fmla="*/ 0 w 4169329"/>
              <a:gd name="connsiteY12" fmla="*/ 1367406 h 1764829"/>
              <a:gd name="connsiteX13" fmla="*/ 0 w 4169329"/>
              <a:gd name="connsiteY13" fmla="*/ 1139505 h 1764829"/>
              <a:gd name="connsiteX14" fmla="*/ 0 w 4169329"/>
              <a:gd name="connsiteY14" fmla="*/ 797654 h 1764829"/>
              <a:gd name="connsiteX15" fmla="*/ 0 w 4169329"/>
              <a:gd name="connsiteY15" fmla="*/ 797654 h 1764829"/>
              <a:gd name="connsiteX16" fmla="*/ 0 w 4169329"/>
              <a:gd name="connsiteY16" fmla="*/ 0 h 1764829"/>
              <a:gd name="connsiteX0" fmla="*/ 0 w 4169329"/>
              <a:gd name="connsiteY0" fmla="*/ 0 h 1764829"/>
              <a:gd name="connsiteX1" fmla="*/ 2432109 w 4169329"/>
              <a:gd name="connsiteY1" fmla="*/ 0 h 1764829"/>
              <a:gd name="connsiteX2" fmla="*/ 2432109 w 4169329"/>
              <a:gd name="connsiteY2" fmla="*/ 0 h 1764829"/>
              <a:gd name="connsiteX3" fmla="*/ 3474441 w 4169329"/>
              <a:gd name="connsiteY3" fmla="*/ 0 h 1764829"/>
              <a:gd name="connsiteX4" fmla="*/ 4169329 w 4169329"/>
              <a:gd name="connsiteY4" fmla="*/ 0 h 1764829"/>
              <a:gd name="connsiteX5" fmla="*/ 4169329 w 4169329"/>
              <a:gd name="connsiteY5" fmla="*/ 797654 h 1764829"/>
              <a:gd name="connsiteX6" fmla="*/ 4169329 w 4169329"/>
              <a:gd name="connsiteY6" fmla="*/ 797654 h 1764829"/>
              <a:gd name="connsiteX7" fmla="*/ 4169329 w 4169329"/>
              <a:gd name="connsiteY7" fmla="*/ 1139505 h 1764829"/>
              <a:gd name="connsiteX8" fmla="*/ 4169329 w 4169329"/>
              <a:gd name="connsiteY8" fmla="*/ 1367406 h 1764829"/>
              <a:gd name="connsiteX9" fmla="*/ 3474441 w 4169329"/>
              <a:gd name="connsiteY9" fmla="*/ 1367406 h 1764829"/>
              <a:gd name="connsiteX10" fmla="*/ 3229437 w 4169329"/>
              <a:gd name="connsiteY10" fmla="*/ 1764829 h 1764829"/>
              <a:gd name="connsiteX11" fmla="*/ 3094184 w 4169329"/>
              <a:gd name="connsiteY11" fmla="*/ 1359017 h 1764829"/>
              <a:gd name="connsiteX12" fmla="*/ 0 w 4169329"/>
              <a:gd name="connsiteY12" fmla="*/ 1367406 h 1764829"/>
              <a:gd name="connsiteX13" fmla="*/ 0 w 4169329"/>
              <a:gd name="connsiteY13" fmla="*/ 1139505 h 1764829"/>
              <a:gd name="connsiteX14" fmla="*/ 0 w 4169329"/>
              <a:gd name="connsiteY14" fmla="*/ 797654 h 1764829"/>
              <a:gd name="connsiteX15" fmla="*/ 0 w 4169329"/>
              <a:gd name="connsiteY15" fmla="*/ 797654 h 1764829"/>
              <a:gd name="connsiteX16" fmla="*/ 0 w 4169329"/>
              <a:gd name="connsiteY16" fmla="*/ 0 h 1764829"/>
              <a:gd name="connsiteX0" fmla="*/ 0 w 4169329"/>
              <a:gd name="connsiteY0" fmla="*/ 0 h 1764829"/>
              <a:gd name="connsiteX1" fmla="*/ 2432109 w 4169329"/>
              <a:gd name="connsiteY1" fmla="*/ 0 h 1764829"/>
              <a:gd name="connsiteX2" fmla="*/ 2432109 w 4169329"/>
              <a:gd name="connsiteY2" fmla="*/ 0 h 1764829"/>
              <a:gd name="connsiteX3" fmla="*/ 3474441 w 4169329"/>
              <a:gd name="connsiteY3" fmla="*/ 0 h 1764829"/>
              <a:gd name="connsiteX4" fmla="*/ 4169329 w 4169329"/>
              <a:gd name="connsiteY4" fmla="*/ 0 h 1764829"/>
              <a:gd name="connsiteX5" fmla="*/ 4169329 w 4169329"/>
              <a:gd name="connsiteY5" fmla="*/ 797654 h 1764829"/>
              <a:gd name="connsiteX6" fmla="*/ 4169329 w 4169329"/>
              <a:gd name="connsiteY6" fmla="*/ 797654 h 1764829"/>
              <a:gd name="connsiteX7" fmla="*/ 4169329 w 4169329"/>
              <a:gd name="connsiteY7" fmla="*/ 1139505 h 1764829"/>
              <a:gd name="connsiteX8" fmla="*/ 4169329 w 4169329"/>
              <a:gd name="connsiteY8" fmla="*/ 1367406 h 1764829"/>
              <a:gd name="connsiteX9" fmla="*/ 3360141 w 4169329"/>
              <a:gd name="connsiteY9" fmla="*/ 1367406 h 1764829"/>
              <a:gd name="connsiteX10" fmla="*/ 3229437 w 4169329"/>
              <a:gd name="connsiteY10" fmla="*/ 1764829 h 1764829"/>
              <a:gd name="connsiteX11" fmla="*/ 3094184 w 4169329"/>
              <a:gd name="connsiteY11" fmla="*/ 1359017 h 1764829"/>
              <a:gd name="connsiteX12" fmla="*/ 0 w 4169329"/>
              <a:gd name="connsiteY12" fmla="*/ 1367406 h 1764829"/>
              <a:gd name="connsiteX13" fmla="*/ 0 w 4169329"/>
              <a:gd name="connsiteY13" fmla="*/ 1139505 h 1764829"/>
              <a:gd name="connsiteX14" fmla="*/ 0 w 4169329"/>
              <a:gd name="connsiteY14" fmla="*/ 797654 h 1764829"/>
              <a:gd name="connsiteX15" fmla="*/ 0 w 4169329"/>
              <a:gd name="connsiteY15" fmla="*/ 797654 h 1764829"/>
              <a:gd name="connsiteX16" fmla="*/ 0 w 4169329"/>
              <a:gd name="connsiteY16" fmla="*/ 0 h 176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69329" h="1764829">
                <a:moveTo>
                  <a:pt x="0" y="0"/>
                </a:moveTo>
                <a:lnTo>
                  <a:pt x="2432109" y="0"/>
                </a:lnTo>
                <a:lnTo>
                  <a:pt x="2432109" y="0"/>
                </a:lnTo>
                <a:lnTo>
                  <a:pt x="3474441" y="0"/>
                </a:lnTo>
                <a:lnTo>
                  <a:pt x="4169329" y="0"/>
                </a:lnTo>
                <a:lnTo>
                  <a:pt x="4169329" y="797654"/>
                </a:lnTo>
                <a:lnTo>
                  <a:pt x="4169329" y="797654"/>
                </a:lnTo>
                <a:lnTo>
                  <a:pt x="4169329" y="1139505"/>
                </a:lnTo>
                <a:lnTo>
                  <a:pt x="4169329" y="1367406"/>
                </a:lnTo>
                <a:lnTo>
                  <a:pt x="3360141" y="1367406"/>
                </a:lnTo>
                <a:lnTo>
                  <a:pt x="3229437" y="1764829"/>
                </a:lnTo>
                <a:lnTo>
                  <a:pt x="3094184" y="1359017"/>
                </a:lnTo>
                <a:lnTo>
                  <a:pt x="0" y="1367406"/>
                </a:lnTo>
                <a:lnTo>
                  <a:pt x="0" y="1139505"/>
                </a:lnTo>
                <a:lnTo>
                  <a:pt x="0" y="797654"/>
                </a:lnTo>
                <a:lnTo>
                  <a:pt x="0" y="797654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rgbClr val="00C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626258" y="3139802"/>
            <a:ext cx="4560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검색량을</a:t>
            </a:r>
            <a:r>
              <a:rPr lang="ko-KR" altLang="en-US" sz="20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통한 서울시 </a:t>
            </a:r>
            <a:r>
              <a:rPr lang="ko-KR" altLang="en-US" sz="2000" b="1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관광유동인구</a:t>
            </a:r>
            <a:r>
              <a:rPr lang="ko-KR" altLang="en-US" sz="20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예측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D4776D0-F678-44A5-9056-50C76201C8A4}"/>
              </a:ext>
            </a:extLst>
          </p:cNvPr>
          <p:cNvSpPr/>
          <p:nvPr/>
        </p:nvSpPr>
        <p:spPr>
          <a:xfrm rot="10800000">
            <a:off x="5249506" y="3173209"/>
            <a:ext cx="403388" cy="305055"/>
          </a:xfrm>
          <a:prstGeom prst="triangle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0083-DD88-4E4D-ABC7-A41F74972B7D}"/>
              </a:ext>
            </a:extLst>
          </p:cNvPr>
          <p:cNvSpPr txBox="1"/>
          <p:nvPr/>
        </p:nvSpPr>
        <p:spPr>
          <a:xfrm>
            <a:off x="940404" y="2359369"/>
            <a:ext cx="264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6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Where Is Next?</a:t>
            </a:r>
            <a:endParaRPr lang="ko-KR" altLang="en-US" sz="1200" spc="6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7C2DC-1E51-4CFD-8371-153C858FC009}"/>
              </a:ext>
            </a:extLst>
          </p:cNvPr>
          <p:cNvSpPr txBox="1"/>
          <p:nvPr/>
        </p:nvSpPr>
        <p:spPr>
          <a:xfrm>
            <a:off x="1691700" y="2172396"/>
            <a:ext cx="632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6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  <a:endParaRPr lang="ko-KR" altLang="en-US" sz="1200" spc="6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13E932-839D-45E0-94BD-25F0146BFB6F}"/>
              </a:ext>
            </a:extLst>
          </p:cNvPr>
          <p:cNvSpPr/>
          <p:nvPr/>
        </p:nvSpPr>
        <p:spPr>
          <a:xfrm>
            <a:off x="6561202" y="1456722"/>
            <a:ext cx="432435" cy="451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ED0A6B-4F55-4C5B-A589-F5B1E02E9377}"/>
              </a:ext>
            </a:extLst>
          </p:cNvPr>
          <p:cNvSpPr/>
          <p:nvPr/>
        </p:nvSpPr>
        <p:spPr>
          <a:xfrm>
            <a:off x="6498818" y="1389465"/>
            <a:ext cx="432435" cy="451316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C5F567-0505-46B6-8C60-387F6A04968B}"/>
              </a:ext>
            </a:extLst>
          </p:cNvPr>
          <p:cNvSpPr/>
          <p:nvPr/>
        </p:nvSpPr>
        <p:spPr>
          <a:xfrm>
            <a:off x="6500682" y="2193409"/>
            <a:ext cx="492955" cy="451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A9AB19-6B59-4ED4-BEDA-59F9F5519C6A}"/>
              </a:ext>
            </a:extLst>
          </p:cNvPr>
          <p:cNvSpPr/>
          <p:nvPr/>
        </p:nvSpPr>
        <p:spPr>
          <a:xfrm>
            <a:off x="6438298" y="2126152"/>
            <a:ext cx="492955" cy="451316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7EDBFC-0295-4EC2-9A6F-D0BFA1F5586F}"/>
              </a:ext>
            </a:extLst>
          </p:cNvPr>
          <p:cNvSpPr/>
          <p:nvPr/>
        </p:nvSpPr>
        <p:spPr>
          <a:xfrm>
            <a:off x="6500682" y="2930096"/>
            <a:ext cx="492955" cy="451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7B1DB-0E00-41ED-B8F8-3A8608FB0231}"/>
              </a:ext>
            </a:extLst>
          </p:cNvPr>
          <p:cNvSpPr/>
          <p:nvPr/>
        </p:nvSpPr>
        <p:spPr>
          <a:xfrm>
            <a:off x="6438298" y="2862839"/>
            <a:ext cx="492955" cy="451316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115F97-481A-441E-9B27-3A38D72E8B2C}"/>
              </a:ext>
            </a:extLst>
          </p:cNvPr>
          <p:cNvSpPr/>
          <p:nvPr/>
        </p:nvSpPr>
        <p:spPr>
          <a:xfrm>
            <a:off x="6561202" y="4359243"/>
            <a:ext cx="432435" cy="451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79E5BB-369E-4327-999B-CBB9241B3824}"/>
              </a:ext>
            </a:extLst>
          </p:cNvPr>
          <p:cNvSpPr/>
          <p:nvPr/>
        </p:nvSpPr>
        <p:spPr>
          <a:xfrm>
            <a:off x="6498818" y="4291986"/>
            <a:ext cx="432435" cy="451316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86B6C-3C9B-4D15-86F7-C7F2AC13E522}"/>
              </a:ext>
            </a:extLst>
          </p:cNvPr>
          <p:cNvSpPr txBox="1"/>
          <p:nvPr/>
        </p:nvSpPr>
        <p:spPr>
          <a:xfrm>
            <a:off x="7140978" y="1342787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 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1C6714-6F45-41E2-99D3-EEC81728E032}"/>
              </a:ext>
            </a:extLst>
          </p:cNvPr>
          <p:cNvSpPr txBox="1"/>
          <p:nvPr/>
        </p:nvSpPr>
        <p:spPr>
          <a:xfrm>
            <a:off x="7140978" y="2092930"/>
            <a:ext cx="3802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선정배경</a:t>
            </a:r>
            <a:r>
              <a:rPr lang="en-US" altLang="ko-KR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CD981-0DB8-4FB4-B4F2-E3FF2032BA31}"/>
              </a:ext>
            </a:extLst>
          </p:cNvPr>
          <p:cNvSpPr txBox="1"/>
          <p:nvPr/>
        </p:nvSpPr>
        <p:spPr>
          <a:xfrm>
            <a:off x="7140978" y="2833548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4715ED-6ACE-43CE-A2ED-17EA5FBF9734}"/>
              </a:ext>
            </a:extLst>
          </p:cNvPr>
          <p:cNvSpPr txBox="1"/>
          <p:nvPr/>
        </p:nvSpPr>
        <p:spPr>
          <a:xfrm>
            <a:off x="7140978" y="4276151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구현 및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20C4B2-15D7-4E8B-8473-C41AAD8E398A}"/>
              </a:ext>
            </a:extLst>
          </p:cNvPr>
          <p:cNvSpPr txBox="1"/>
          <p:nvPr/>
        </p:nvSpPr>
        <p:spPr>
          <a:xfrm>
            <a:off x="6513577" y="1342787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F56F26-FD98-4D28-AA9D-B225C81DF5D2}"/>
              </a:ext>
            </a:extLst>
          </p:cNvPr>
          <p:cNvSpPr txBox="1"/>
          <p:nvPr/>
        </p:nvSpPr>
        <p:spPr>
          <a:xfrm>
            <a:off x="6456100" y="2077557"/>
            <a:ext cx="46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C729DA-D926-4E08-B52A-2B3A0E959A28}"/>
              </a:ext>
            </a:extLst>
          </p:cNvPr>
          <p:cNvSpPr txBox="1"/>
          <p:nvPr/>
        </p:nvSpPr>
        <p:spPr>
          <a:xfrm>
            <a:off x="6456100" y="2804863"/>
            <a:ext cx="46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C8B9C7-C577-4114-BD5C-49DE80B5E464}"/>
              </a:ext>
            </a:extLst>
          </p:cNvPr>
          <p:cNvSpPr txBox="1"/>
          <p:nvPr/>
        </p:nvSpPr>
        <p:spPr>
          <a:xfrm>
            <a:off x="6513577" y="4235627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02F0DA-82B0-41B9-A74D-5DEFB9E2FE46}"/>
              </a:ext>
            </a:extLst>
          </p:cNvPr>
          <p:cNvSpPr/>
          <p:nvPr/>
        </p:nvSpPr>
        <p:spPr>
          <a:xfrm>
            <a:off x="6555942" y="5110741"/>
            <a:ext cx="432435" cy="451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01DC9C-8E1A-4111-8041-86F16961061B}"/>
              </a:ext>
            </a:extLst>
          </p:cNvPr>
          <p:cNvSpPr/>
          <p:nvPr/>
        </p:nvSpPr>
        <p:spPr>
          <a:xfrm>
            <a:off x="6493558" y="5043484"/>
            <a:ext cx="432435" cy="451316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807794-3C37-4031-94A4-894300EBBC55}"/>
              </a:ext>
            </a:extLst>
          </p:cNvPr>
          <p:cNvSpPr txBox="1"/>
          <p:nvPr/>
        </p:nvSpPr>
        <p:spPr>
          <a:xfrm>
            <a:off x="7135718" y="5027649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결론 및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FD36D0-0812-414E-91AD-7FD5F7B57E27}"/>
              </a:ext>
            </a:extLst>
          </p:cNvPr>
          <p:cNvSpPr txBox="1"/>
          <p:nvPr/>
        </p:nvSpPr>
        <p:spPr>
          <a:xfrm>
            <a:off x="6508317" y="4987125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8DF184-6AA1-4FA3-82DF-474FA7645058}"/>
              </a:ext>
            </a:extLst>
          </p:cNvPr>
          <p:cNvSpPr/>
          <p:nvPr/>
        </p:nvSpPr>
        <p:spPr>
          <a:xfrm>
            <a:off x="6502164" y="3623868"/>
            <a:ext cx="492955" cy="451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92F296-13F7-4C19-BC9C-4B73E5117831}"/>
              </a:ext>
            </a:extLst>
          </p:cNvPr>
          <p:cNvSpPr/>
          <p:nvPr/>
        </p:nvSpPr>
        <p:spPr>
          <a:xfrm>
            <a:off x="6439780" y="3556611"/>
            <a:ext cx="492955" cy="451316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A2F768-BA16-4C9E-A378-8D09BE171FD6}"/>
              </a:ext>
            </a:extLst>
          </p:cNvPr>
          <p:cNvSpPr txBox="1"/>
          <p:nvPr/>
        </p:nvSpPr>
        <p:spPr>
          <a:xfrm>
            <a:off x="6458704" y="3500252"/>
            <a:ext cx="45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D8EA54-5BB7-430D-A8ED-F687FF0771D7}"/>
              </a:ext>
            </a:extLst>
          </p:cNvPr>
          <p:cNvSpPr txBox="1"/>
          <p:nvPr/>
        </p:nvSpPr>
        <p:spPr>
          <a:xfrm>
            <a:off x="7177969" y="3558536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분석기법 소개</a:t>
            </a:r>
          </a:p>
        </p:txBody>
      </p:sp>
    </p:spTree>
    <p:extLst>
      <p:ext uri="{BB962C8B-B14F-4D97-AF65-F5344CB8AC3E}">
        <p14:creationId xmlns:p14="http://schemas.microsoft.com/office/powerpoint/2010/main" val="139269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2685" y="216016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3317023" y="3029597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및 한계점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856033-0030-4BAE-851F-0258BC0EB928}"/>
              </a:ext>
            </a:extLst>
          </p:cNvPr>
          <p:cNvGrpSpPr/>
          <p:nvPr/>
        </p:nvGrpSpPr>
        <p:grpSpPr>
          <a:xfrm>
            <a:off x="2730647" y="2739102"/>
            <a:ext cx="6271465" cy="1627946"/>
            <a:chOff x="3754758" y="959188"/>
            <a:chExt cx="4696466" cy="166955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B8CD57-531C-4A59-9E6D-0E54A4E05853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말풍선: 사각형 5">
              <a:extLst>
                <a:ext uri="{FF2B5EF4-FFF2-40B4-BE49-F238E27FC236}">
                  <a16:creationId xmlns:a16="http://schemas.microsoft.com/office/drawing/2014/main" id="{9F558B32-81DB-4FA9-9BBA-34F6ED77FFF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D4776D0-F678-44A5-9056-50C76201C8A4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67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195743" y="224718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DF7B10-9F18-43BA-8392-9088AD5D1F18}"/>
              </a:ext>
            </a:extLst>
          </p:cNvPr>
          <p:cNvSpPr txBox="1"/>
          <p:nvPr/>
        </p:nvSpPr>
        <p:spPr>
          <a:xfrm>
            <a:off x="680304" y="702598"/>
            <a:ext cx="520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8CB528-D7D8-4061-A8A0-1CFC6DED73FB}"/>
              </a:ext>
            </a:extLst>
          </p:cNvPr>
          <p:cNvGrpSpPr/>
          <p:nvPr/>
        </p:nvGrpSpPr>
        <p:grpSpPr>
          <a:xfrm>
            <a:off x="624395" y="545625"/>
            <a:ext cx="6008751" cy="1159859"/>
            <a:chOff x="3754758" y="959188"/>
            <a:chExt cx="4696466" cy="16695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3D8212-5E8E-41D0-A04A-5A0D84A661AA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사각형 5">
              <a:extLst>
                <a:ext uri="{FF2B5EF4-FFF2-40B4-BE49-F238E27FC236}">
                  <a16:creationId xmlns:a16="http://schemas.microsoft.com/office/drawing/2014/main" id="{08A1FABC-5D60-4236-BB42-F22617C3AF7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8952F337-FCF6-41AB-BA95-3C2FBCF67DC1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D0F8C45-5127-43B1-A52B-B1175985157A}"/>
              </a:ext>
            </a:extLst>
          </p:cNvPr>
          <p:cNvSpPr/>
          <p:nvPr/>
        </p:nvSpPr>
        <p:spPr>
          <a:xfrm>
            <a:off x="1100831" y="2083006"/>
            <a:ext cx="3187083" cy="119182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과거 데이터 분석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유동인구</a:t>
            </a:r>
            <a:r>
              <a:rPr lang="en-US" altLang="ko-KR" dirty="0"/>
              <a:t>, </a:t>
            </a:r>
            <a:r>
              <a:rPr lang="ko-KR" altLang="en-US" dirty="0" err="1"/>
              <a:t>검색량데이터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9F1309-78FA-4157-B182-E0ED9FD8C246}"/>
              </a:ext>
            </a:extLst>
          </p:cNvPr>
          <p:cNvSpPr/>
          <p:nvPr/>
        </p:nvSpPr>
        <p:spPr>
          <a:xfrm>
            <a:off x="6498186" y="2083006"/>
            <a:ext cx="3187083" cy="119182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미래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검색량</a:t>
            </a:r>
            <a:r>
              <a:rPr lang="ko-KR" altLang="en-US" dirty="0"/>
              <a:t> 변화를 통한 </a:t>
            </a:r>
            <a:endParaRPr lang="en-US" altLang="ko-KR" dirty="0"/>
          </a:p>
          <a:p>
            <a:pPr algn="ctr"/>
            <a:r>
              <a:rPr lang="ko-KR" altLang="en-US" dirty="0"/>
              <a:t>유동인구 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A11C1B3-820B-4F6E-B76D-CE1A78D580D3}"/>
              </a:ext>
            </a:extLst>
          </p:cNvPr>
          <p:cNvSpPr/>
          <p:nvPr/>
        </p:nvSpPr>
        <p:spPr>
          <a:xfrm>
            <a:off x="4930332" y="2481723"/>
            <a:ext cx="946685" cy="44148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로 구부러짐 7">
            <a:extLst>
              <a:ext uri="{FF2B5EF4-FFF2-40B4-BE49-F238E27FC236}">
                <a16:creationId xmlns:a16="http://schemas.microsoft.com/office/drawing/2014/main" id="{9D8D8C6C-8C5F-4A11-9DBE-F2CB03C777DE}"/>
              </a:ext>
            </a:extLst>
          </p:cNvPr>
          <p:cNvSpPr/>
          <p:nvPr/>
        </p:nvSpPr>
        <p:spPr>
          <a:xfrm>
            <a:off x="3781887" y="3497030"/>
            <a:ext cx="3187083" cy="1191827"/>
          </a:xfrm>
          <a:prstGeom prst="curved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421CA7BE-C2FB-4383-A1C6-96EB5C033962}"/>
              </a:ext>
            </a:extLst>
          </p:cNvPr>
          <p:cNvSpPr/>
          <p:nvPr/>
        </p:nvSpPr>
        <p:spPr>
          <a:xfrm>
            <a:off x="4930332" y="4240534"/>
            <a:ext cx="870011" cy="896645"/>
          </a:xfrm>
          <a:prstGeom prst="mathMultiply">
            <a:avLst>
              <a:gd name="adj1" fmla="val 1943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E997988-7ACE-421C-B9A2-C8948A7D03B7}"/>
              </a:ext>
            </a:extLst>
          </p:cNvPr>
          <p:cNvSpPr/>
          <p:nvPr/>
        </p:nvSpPr>
        <p:spPr>
          <a:xfrm>
            <a:off x="4172504" y="5104660"/>
            <a:ext cx="2681491" cy="8871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연관성 </a:t>
            </a:r>
            <a:r>
              <a:rPr lang="ko-KR" altLang="en-US" dirty="0" err="1"/>
              <a:t>크게없음</a:t>
            </a:r>
            <a:endParaRPr lang="ko-KR" altLang="en-US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585ACDB-E638-4D3A-A3B5-29C3081B2C75}"/>
              </a:ext>
            </a:extLst>
          </p:cNvPr>
          <p:cNvSpPr/>
          <p:nvPr/>
        </p:nvSpPr>
        <p:spPr>
          <a:xfrm>
            <a:off x="7257226" y="5203880"/>
            <a:ext cx="834501" cy="52378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C0CD07-2101-4131-9AAF-BDB05CD893B0}"/>
              </a:ext>
            </a:extLst>
          </p:cNvPr>
          <p:cNvSpPr/>
          <p:nvPr/>
        </p:nvSpPr>
        <p:spPr>
          <a:xfrm>
            <a:off x="8604215" y="5104659"/>
            <a:ext cx="2681491" cy="8871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추가적 예측이 불가능함</a:t>
            </a:r>
          </a:p>
        </p:txBody>
      </p:sp>
    </p:spTree>
    <p:extLst>
      <p:ext uri="{BB962C8B-B14F-4D97-AF65-F5344CB8AC3E}">
        <p14:creationId xmlns:p14="http://schemas.microsoft.com/office/powerpoint/2010/main" val="236053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DF7B10-9F18-43BA-8392-9088AD5D1F18}"/>
              </a:ext>
            </a:extLst>
          </p:cNvPr>
          <p:cNvSpPr txBox="1"/>
          <p:nvPr/>
        </p:nvSpPr>
        <p:spPr>
          <a:xfrm>
            <a:off x="680304" y="702598"/>
            <a:ext cx="520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한계점 분석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8CB528-D7D8-4061-A8A0-1CFC6DED73FB}"/>
              </a:ext>
            </a:extLst>
          </p:cNvPr>
          <p:cNvGrpSpPr/>
          <p:nvPr/>
        </p:nvGrpSpPr>
        <p:grpSpPr>
          <a:xfrm>
            <a:off x="624395" y="545625"/>
            <a:ext cx="6008751" cy="1159859"/>
            <a:chOff x="3754758" y="959188"/>
            <a:chExt cx="4696466" cy="16695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3D8212-5E8E-41D0-A04A-5A0D84A661AA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사각형 5">
              <a:extLst>
                <a:ext uri="{FF2B5EF4-FFF2-40B4-BE49-F238E27FC236}">
                  <a16:creationId xmlns:a16="http://schemas.microsoft.com/office/drawing/2014/main" id="{08A1FABC-5D60-4236-BB42-F22617C3AF7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8952F337-FCF6-41AB-BA95-3C2FBCF67DC1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9407C4-6817-4168-802A-A723EF201714}"/>
              </a:ext>
            </a:extLst>
          </p:cNvPr>
          <p:cNvSpPr/>
          <p:nvPr/>
        </p:nvSpPr>
        <p:spPr>
          <a:xfrm>
            <a:off x="813469" y="2217788"/>
            <a:ext cx="71879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 err="1"/>
              <a:t>생활유동인구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 err="1"/>
              <a:t>관광유동인구</a:t>
            </a:r>
            <a:r>
              <a:rPr lang="en-US" altLang="ko-KR" dirty="0"/>
              <a:t>’</a:t>
            </a:r>
            <a:r>
              <a:rPr lang="ko-KR" altLang="en-US" dirty="0"/>
              <a:t>를 확실하게 분리할 수 없다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데이터랩</a:t>
            </a:r>
            <a:r>
              <a:rPr lang="ko-KR" altLang="en-US" dirty="0"/>
              <a:t> 키워드 설정 개수</a:t>
            </a:r>
            <a:r>
              <a:rPr lang="en-US" altLang="ko-KR" dirty="0"/>
              <a:t>(</a:t>
            </a:r>
            <a:r>
              <a:rPr lang="ko-KR" altLang="en-US" dirty="0"/>
              <a:t>관광을 위한 모든 검색어 파악 불가능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대중교통 외의 교통수단을 고려하지 않은 데이터</a:t>
            </a:r>
          </a:p>
        </p:txBody>
      </p:sp>
    </p:spTree>
    <p:extLst>
      <p:ext uri="{BB962C8B-B14F-4D97-AF65-F5344CB8AC3E}">
        <p14:creationId xmlns:p14="http://schemas.microsoft.com/office/powerpoint/2010/main" val="3603351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DF7B10-9F18-43BA-8392-9088AD5D1F18}"/>
              </a:ext>
            </a:extLst>
          </p:cNvPr>
          <p:cNvSpPr txBox="1"/>
          <p:nvPr/>
        </p:nvSpPr>
        <p:spPr>
          <a:xfrm>
            <a:off x="680304" y="702598"/>
            <a:ext cx="520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및 발전방안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2A0104-FAEA-429A-9BD1-C5F0E71549AB}"/>
              </a:ext>
            </a:extLst>
          </p:cNvPr>
          <p:cNvSpPr txBox="1"/>
          <p:nvPr/>
        </p:nvSpPr>
        <p:spPr>
          <a:xfrm>
            <a:off x="6950549" y="2317509"/>
            <a:ext cx="36364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상권에 대한 분석 가능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8CB528-D7D8-4061-A8A0-1CFC6DED73FB}"/>
              </a:ext>
            </a:extLst>
          </p:cNvPr>
          <p:cNvGrpSpPr/>
          <p:nvPr/>
        </p:nvGrpSpPr>
        <p:grpSpPr>
          <a:xfrm>
            <a:off x="624395" y="545625"/>
            <a:ext cx="6008751" cy="1159859"/>
            <a:chOff x="3754758" y="959188"/>
            <a:chExt cx="4696466" cy="16695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3D8212-5E8E-41D0-A04A-5A0D84A661AA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사각형 5">
              <a:extLst>
                <a:ext uri="{FF2B5EF4-FFF2-40B4-BE49-F238E27FC236}">
                  <a16:creationId xmlns:a16="http://schemas.microsoft.com/office/drawing/2014/main" id="{08A1FABC-5D60-4236-BB42-F22617C3AF7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8952F337-FCF6-41AB-BA95-3C2FBCF67DC1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748E5A83-6DB9-45C8-9116-0C5512451E42}"/>
              </a:ext>
            </a:extLst>
          </p:cNvPr>
          <p:cNvSpPr/>
          <p:nvPr/>
        </p:nvSpPr>
        <p:spPr>
          <a:xfrm>
            <a:off x="624395" y="1886400"/>
            <a:ext cx="1629278" cy="1339272"/>
          </a:xfrm>
          <a:prstGeom prst="ellipse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유동인구 파악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A9E10F0-2037-4179-B048-81737B505A7E}"/>
              </a:ext>
            </a:extLst>
          </p:cNvPr>
          <p:cNvSpPr/>
          <p:nvPr/>
        </p:nvSpPr>
        <p:spPr>
          <a:xfrm>
            <a:off x="624395" y="3406588"/>
            <a:ext cx="1629278" cy="1339272"/>
          </a:xfrm>
          <a:prstGeom prst="ellipse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시간대별 </a:t>
            </a:r>
            <a:r>
              <a:rPr lang="ko-KR" altLang="en-US" dirty="0" err="1"/>
              <a:t>요일별</a:t>
            </a:r>
            <a:r>
              <a:rPr lang="ko-KR" altLang="en-US" dirty="0"/>
              <a:t> 혼잡도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1457DD2-13BC-4362-846F-6676E8588DE9}"/>
              </a:ext>
            </a:extLst>
          </p:cNvPr>
          <p:cNvSpPr/>
          <p:nvPr/>
        </p:nvSpPr>
        <p:spPr>
          <a:xfrm>
            <a:off x="616049" y="4900073"/>
            <a:ext cx="1629278" cy="1339272"/>
          </a:xfrm>
          <a:prstGeom prst="ellipse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동별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 err="1"/>
              <a:t>검색량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164384-240C-4BE3-B346-E0F4D9E3E0F0}"/>
              </a:ext>
            </a:extLst>
          </p:cNvPr>
          <p:cNvCxnSpPr>
            <a:cxnSpLocks/>
          </p:cNvCxnSpPr>
          <p:nvPr/>
        </p:nvCxnSpPr>
        <p:spPr>
          <a:xfrm>
            <a:off x="2253673" y="2556036"/>
            <a:ext cx="437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B053E6F-73A1-483C-AFD2-DDAB4E037FD9}"/>
              </a:ext>
            </a:extLst>
          </p:cNvPr>
          <p:cNvCxnSpPr>
            <a:cxnSpLocks/>
          </p:cNvCxnSpPr>
          <p:nvPr/>
        </p:nvCxnSpPr>
        <p:spPr>
          <a:xfrm>
            <a:off x="2245327" y="2571064"/>
            <a:ext cx="2198082" cy="1357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166C8E5-08F4-4637-B805-E49A27AFA6B6}"/>
              </a:ext>
            </a:extLst>
          </p:cNvPr>
          <p:cNvCxnSpPr>
            <a:cxnSpLocks/>
          </p:cNvCxnSpPr>
          <p:nvPr/>
        </p:nvCxnSpPr>
        <p:spPr>
          <a:xfrm flipV="1">
            <a:off x="2253673" y="3330795"/>
            <a:ext cx="3287586" cy="76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2376C52-0B6E-4CFB-9661-3425C1C7AA61}"/>
              </a:ext>
            </a:extLst>
          </p:cNvPr>
          <p:cNvCxnSpPr>
            <a:cxnSpLocks/>
          </p:cNvCxnSpPr>
          <p:nvPr/>
        </p:nvCxnSpPr>
        <p:spPr>
          <a:xfrm>
            <a:off x="2253673" y="2571064"/>
            <a:ext cx="3287586" cy="76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A616DB0-D291-4AA5-827A-3AC301E2DF45}"/>
              </a:ext>
            </a:extLst>
          </p:cNvPr>
          <p:cNvCxnSpPr>
            <a:cxnSpLocks/>
          </p:cNvCxnSpPr>
          <p:nvPr/>
        </p:nvCxnSpPr>
        <p:spPr>
          <a:xfrm flipV="1">
            <a:off x="2249500" y="4277396"/>
            <a:ext cx="2198082" cy="1357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76078C1-85F4-414D-9821-EFD7793F9483}"/>
              </a:ext>
            </a:extLst>
          </p:cNvPr>
          <p:cNvCxnSpPr>
            <a:cxnSpLocks/>
          </p:cNvCxnSpPr>
          <p:nvPr/>
        </p:nvCxnSpPr>
        <p:spPr>
          <a:xfrm>
            <a:off x="2253673" y="4067961"/>
            <a:ext cx="2189736" cy="3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8158A4-B381-4B01-8EE6-821E9B8F9B79}"/>
              </a:ext>
            </a:extLst>
          </p:cNvPr>
          <p:cNvSpPr txBox="1"/>
          <p:nvPr/>
        </p:nvSpPr>
        <p:spPr>
          <a:xfrm>
            <a:off x="5750984" y="3007436"/>
            <a:ext cx="427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인구를 분산시키거나 의도적으로 집중시킬 수 있는 방법 및 관광상품 제안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EA9C63-70F9-4FEA-BED4-A66BE2C66BAF}"/>
              </a:ext>
            </a:extLst>
          </p:cNvPr>
          <p:cNvSpPr txBox="1"/>
          <p:nvPr/>
        </p:nvSpPr>
        <p:spPr>
          <a:xfrm>
            <a:off x="4653134" y="3878295"/>
            <a:ext cx="4277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검색량의</a:t>
            </a:r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변화로 혼잡도 파악</a:t>
            </a:r>
            <a:endParaRPr lang="en-US" altLang="ko-KR" sz="20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검색 키워드로 사람들의 성향 파악</a:t>
            </a:r>
            <a:endParaRPr lang="en-US" altLang="ko-KR" sz="20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추천검색어로 인구 유도 가능</a:t>
            </a:r>
          </a:p>
        </p:txBody>
      </p:sp>
    </p:spTree>
    <p:extLst>
      <p:ext uri="{BB962C8B-B14F-4D97-AF65-F5344CB8AC3E}">
        <p14:creationId xmlns:p14="http://schemas.microsoft.com/office/powerpoint/2010/main" val="42023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7B8CD57-531C-4A59-9E6D-0E54A4E05853}"/>
              </a:ext>
            </a:extLst>
          </p:cNvPr>
          <p:cNvSpPr/>
          <p:nvPr/>
        </p:nvSpPr>
        <p:spPr>
          <a:xfrm>
            <a:off x="7057848" y="4175428"/>
            <a:ext cx="648241" cy="2059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9F558B32-81DB-4FA9-9BBA-34F6ED77FFFC}"/>
              </a:ext>
            </a:extLst>
          </p:cNvPr>
          <p:cNvSpPr/>
          <p:nvPr/>
        </p:nvSpPr>
        <p:spPr>
          <a:xfrm>
            <a:off x="3754758" y="2711788"/>
            <a:ext cx="4696466" cy="1458536"/>
          </a:xfrm>
          <a:custGeom>
            <a:avLst/>
            <a:gdLst>
              <a:gd name="connsiteX0" fmla="*/ 0 w 4169329"/>
              <a:gd name="connsiteY0" fmla="*/ 0 h 1367406"/>
              <a:gd name="connsiteX1" fmla="*/ 2432109 w 4169329"/>
              <a:gd name="connsiteY1" fmla="*/ 0 h 1367406"/>
              <a:gd name="connsiteX2" fmla="*/ 2432109 w 4169329"/>
              <a:gd name="connsiteY2" fmla="*/ 0 h 1367406"/>
              <a:gd name="connsiteX3" fmla="*/ 3474441 w 4169329"/>
              <a:gd name="connsiteY3" fmla="*/ 0 h 1367406"/>
              <a:gd name="connsiteX4" fmla="*/ 4169329 w 4169329"/>
              <a:gd name="connsiteY4" fmla="*/ 0 h 1367406"/>
              <a:gd name="connsiteX5" fmla="*/ 4169329 w 4169329"/>
              <a:gd name="connsiteY5" fmla="*/ 797654 h 1367406"/>
              <a:gd name="connsiteX6" fmla="*/ 4169329 w 4169329"/>
              <a:gd name="connsiteY6" fmla="*/ 797654 h 1367406"/>
              <a:gd name="connsiteX7" fmla="*/ 4169329 w 4169329"/>
              <a:gd name="connsiteY7" fmla="*/ 1139505 h 1367406"/>
              <a:gd name="connsiteX8" fmla="*/ 4169329 w 4169329"/>
              <a:gd name="connsiteY8" fmla="*/ 1367406 h 1367406"/>
              <a:gd name="connsiteX9" fmla="*/ 3474441 w 4169329"/>
              <a:gd name="connsiteY9" fmla="*/ 1367406 h 1367406"/>
              <a:gd name="connsiteX10" fmla="*/ 3229437 w 4169329"/>
              <a:gd name="connsiteY10" fmla="*/ 1764829 h 1367406"/>
              <a:gd name="connsiteX11" fmla="*/ 2432109 w 4169329"/>
              <a:gd name="connsiteY11" fmla="*/ 1367406 h 1367406"/>
              <a:gd name="connsiteX12" fmla="*/ 0 w 4169329"/>
              <a:gd name="connsiteY12" fmla="*/ 1367406 h 1367406"/>
              <a:gd name="connsiteX13" fmla="*/ 0 w 4169329"/>
              <a:gd name="connsiteY13" fmla="*/ 1139505 h 1367406"/>
              <a:gd name="connsiteX14" fmla="*/ 0 w 4169329"/>
              <a:gd name="connsiteY14" fmla="*/ 797654 h 1367406"/>
              <a:gd name="connsiteX15" fmla="*/ 0 w 4169329"/>
              <a:gd name="connsiteY15" fmla="*/ 797654 h 1367406"/>
              <a:gd name="connsiteX16" fmla="*/ 0 w 4169329"/>
              <a:gd name="connsiteY16" fmla="*/ 0 h 1367406"/>
              <a:gd name="connsiteX0" fmla="*/ 0 w 4169329"/>
              <a:gd name="connsiteY0" fmla="*/ 0 h 1764829"/>
              <a:gd name="connsiteX1" fmla="*/ 2432109 w 4169329"/>
              <a:gd name="connsiteY1" fmla="*/ 0 h 1764829"/>
              <a:gd name="connsiteX2" fmla="*/ 2432109 w 4169329"/>
              <a:gd name="connsiteY2" fmla="*/ 0 h 1764829"/>
              <a:gd name="connsiteX3" fmla="*/ 3474441 w 4169329"/>
              <a:gd name="connsiteY3" fmla="*/ 0 h 1764829"/>
              <a:gd name="connsiteX4" fmla="*/ 4169329 w 4169329"/>
              <a:gd name="connsiteY4" fmla="*/ 0 h 1764829"/>
              <a:gd name="connsiteX5" fmla="*/ 4169329 w 4169329"/>
              <a:gd name="connsiteY5" fmla="*/ 797654 h 1764829"/>
              <a:gd name="connsiteX6" fmla="*/ 4169329 w 4169329"/>
              <a:gd name="connsiteY6" fmla="*/ 797654 h 1764829"/>
              <a:gd name="connsiteX7" fmla="*/ 4169329 w 4169329"/>
              <a:gd name="connsiteY7" fmla="*/ 1139505 h 1764829"/>
              <a:gd name="connsiteX8" fmla="*/ 4169329 w 4169329"/>
              <a:gd name="connsiteY8" fmla="*/ 1367406 h 1764829"/>
              <a:gd name="connsiteX9" fmla="*/ 3474441 w 4169329"/>
              <a:gd name="connsiteY9" fmla="*/ 1367406 h 1764829"/>
              <a:gd name="connsiteX10" fmla="*/ 3229437 w 4169329"/>
              <a:gd name="connsiteY10" fmla="*/ 1764829 h 1764829"/>
              <a:gd name="connsiteX11" fmla="*/ 2994171 w 4169329"/>
              <a:gd name="connsiteY11" fmla="*/ 1359017 h 1764829"/>
              <a:gd name="connsiteX12" fmla="*/ 0 w 4169329"/>
              <a:gd name="connsiteY12" fmla="*/ 1367406 h 1764829"/>
              <a:gd name="connsiteX13" fmla="*/ 0 w 4169329"/>
              <a:gd name="connsiteY13" fmla="*/ 1139505 h 1764829"/>
              <a:gd name="connsiteX14" fmla="*/ 0 w 4169329"/>
              <a:gd name="connsiteY14" fmla="*/ 797654 h 1764829"/>
              <a:gd name="connsiteX15" fmla="*/ 0 w 4169329"/>
              <a:gd name="connsiteY15" fmla="*/ 797654 h 1764829"/>
              <a:gd name="connsiteX16" fmla="*/ 0 w 4169329"/>
              <a:gd name="connsiteY16" fmla="*/ 0 h 1764829"/>
              <a:gd name="connsiteX0" fmla="*/ 0 w 4169329"/>
              <a:gd name="connsiteY0" fmla="*/ 0 h 1764829"/>
              <a:gd name="connsiteX1" fmla="*/ 2432109 w 4169329"/>
              <a:gd name="connsiteY1" fmla="*/ 0 h 1764829"/>
              <a:gd name="connsiteX2" fmla="*/ 2432109 w 4169329"/>
              <a:gd name="connsiteY2" fmla="*/ 0 h 1764829"/>
              <a:gd name="connsiteX3" fmla="*/ 3474441 w 4169329"/>
              <a:gd name="connsiteY3" fmla="*/ 0 h 1764829"/>
              <a:gd name="connsiteX4" fmla="*/ 4169329 w 4169329"/>
              <a:gd name="connsiteY4" fmla="*/ 0 h 1764829"/>
              <a:gd name="connsiteX5" fmla="*/ 4169329 w 4169329"/>
              <a:gd name="connsiteY5" fmla="*/ 797654 h 1764829"/>
              <a:gd name="connsiteX6" fmla="*/ 4169329 w 4169329"/>
              <a:gd name="connsiteY6" fmla="*/ 797654 h 1764829"/>
              <a:gd name="connsiteX7" fmla="*/ 4169329 w 4169329"/>
              <a:gd name="connsiteY7" fmla="*/ 1139505 h 1764829"/>
              <a:gd name="connsiteX8" fmla="*/ 4169329 w 4169329"/>
              <a:gd name="connsiteY8" fmla="*/ 1367406 h 1764829"/>
              <a:gd name="connsiteX9" fmla="*/ 3474441 w 4169329"/>
              <a:gd name="connsiteY9" fmla="*/ 1367406 h 1764829"/>
              <a:gd name="connsiteX10" fmla="*/ 3229437 w 4169329"/>
              <a:gd name="connsiteY10" fmla="*/ 1764829 h 1764829"/>
              <a:gd name="connsiteX11" fmla="*/ 3094184 w 4169329"/>
              <a:gd name="connsiteY11" fmla="*/ 1359017 h 1764829"/>
              <a:gd name="connsiteX12" fmla="*/ 0 w 4169329"/>
              <a:gd name="connsiteY12" fmla="*/ 1367406 h 1764829"/>
              <a:gd name="connsiteX13" fmla="*/ 0 w 4169329"/>
              <a:gd name="connsiteY13" fmla="*/ 1139505 h 1764829"/>
              <a:gd name="connsiteX14" fmla="*/ 0 w 4169329"/>
              <a:gd name="connsiteY14" fmla="*/ 797654 h 1764829"/>
              <a:gd name="connsiteX15" fmla="*/ 0 w 4169329"/>
              <a:gd name="connsiteY15" fmla="*/ 797654 h 1764829"/>
              <a:gd name="connsiteX16" fmla="*/ 0 w 4169329"/>
              <a:gd name="connsiteY16" fmla="*/ 0 h 1764829"/>
              <a:gd name="connsiteX0" fmla="*/ 0 w 4169329"/>
              <a:gd name="connsiteY0" fmla="*/ 0 h 1764829"/>
              <a:gd name="connsiteX1" fmla="*/ 2432109 w 4169329"/>
              <a:gd name="connsiteY1" fmla="*/ 0 h 1764829"/>
              <a:gd name="connsiteX2" fmla="*/ 2432109 w 4169329"/>
              <a:gd name="connsiteY2" fmla="*/ 0 h 1764829"/>
              <a:gd name="connsiteX3" fmla="*/ 3474441 w 4169329"/>
              <a:gd name="connsiteY3" fmla="*/ 0 h 1764829"/>
              <a:gd name="connsiteX4" fmla="*/ 4169329 w 4169329"/>
              <a:gd name="connsiteY4" fmla="*/ 0 h 1764829"/>
              <a:gd name="connsiteX5" fmla="*/ 4169329 w 4169329"/>
              <a:gd name="connsiteY5" fmla="*/ 797654 h 1764829"/>
              <a:gd name="connsiteX6" fmla="*/ 4169329 w 4169329"/>
              <a:gd name="connsiteY6" fmla="*/ 797654 h 1764829"/>
              <a:gd name="connsiteX7" fmla="*/ 4169329 w 4169329"/>
              <a:gd name="connsiteY7" fmla="*/ 1139505 h 1764829"/>
              <a:gd name="connsiteX8" fmla="*/ 4169329 w 4169329"/>
              <a:gd name="connsiteY8" fmla="*/ 1367406 h 1764829"/>
              <a:gd name="connsiteX9" fmla="*/ 3360141 w 4169329"/>
              <a:gd name="connsiteY9" fmla="*/ 1367406 h 1764829"/>
              <a:gd name="connsiteX10" fmla="*/ 3229437 w 4169329"/>
              <a:gd name="connsiteY10" fmla="*/ 1764829 h 1764829"/>
              <a:gd name="connsiteX11" fmla="*/ 3094184 w 4169329"/>
              <a:gd name="connsiteY11" fmla="*/ 1359017 h 1764829"/>
              <a:gd name="connsiteX12" fmla="*/ 0 w 4169329"/>
              <a:gd name="connsiteY12" fmla="*/ 1367406 h 1764829"/>
              <a:gd name="connsiteX13" fmla="*/ 0 w 4169329"/>
              <a:gd name="connsiteY13" fmla="*/ 1139505 h 1764829"/>
              <a:gd name="connsiteX14" fmla="*/ 0 w 4169329"/>
              <a:gd name="connsiteY14" fmla="*/ 797654 h 1764829"/>
              <a:gd name="connsiteX15" fmla="*/ 0 w 4169329"/>
              <a:gd name="connsiteY15" fmla="*/ 797654 h 1764829"/>
              <a:gd name="connsiteX16" fmla="*/ 0 w 4169329"/>
              <a:gd name="connsiteY16" fmla="*/ 0 h 176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69329" h="1764829">
                <a:moveTo>
                  <a:pt x="0" y="0"/>
                </a:moveTo>
                <a:lnTo>
                  <a:pt x="2432109" y="0"/>
                </a:lnTo>
                <a:lnTo>
                  <a:pt x="2432109" y="0"/>
                </a:lnTo>
                <a:lnTo>
                  <a:pt x="3474441" y="0"/>
                </a:lnTo>
                <a:lnTo>
                  <a:pt x="4169329" y="0"/>
                </a:lnTo>
                <a:lnTo>
                  <a:pt x="4169329" y="797654"/>
                </a:lnTo>
                <a:lnTo>
                  <a:pt x="4169329" y="797654"/>
                </a:lnTo>
                <a:lnTo>
                  <a:pt x="4169329" y="1139505"/>
                </a:lnTo>
                <a:lnTo>
                  <a:pt x="4169329" y="1367406"/>
                </a:lnTo>
                <a:lnTo>
                  <a:pt x="3360141" y="1367406"/>
                </a:lnTo>
                <a:lnTo>
                  <a:pt x="3229437" y="1764829"/>
                </a:lnTo>
                <a:lnTo>
                  <a:pt x="3094184" y="1359017"/>
                </a:lnTo>
                <a:lnTo>
                  <a:pt x="0" y="1367406"/>
                </a:lnTo>
                <a:lnTo>
                  <a:pt x="0" y="1139505"/>
                </a:lnTo>
                <a:lnTo>
                  <a:pt x="0" y="797654"/>
                </a:lnTo>
                <a:lnTo>
                  <a:pt x="0" y="797654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rgbClr val="00C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4863182" y="2989479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  <a:endParaRPr lang="ko-KR" altLang="en-US" sz="3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D4776D0-F678-44A5-9056-50C76201C8A4}"/>
              </a:ext>
            </a:extLst>
          </p:cNvPr>
          <p:cNvSpPr/>
          <p:nvPr/>
        </p:nvSpPr>
        <p:spPr>
          <a:xfrm rot="10800000">
            <a:off x="7899355" y="3173210"/>
            <a:ext cx="353864" cy="305055"/>
          </a:xfrm>
          <a:prstGeom prst="triangle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70083-DD88-4E4D-ABC7-A41F74972B7D}"/>
              </a:ext>
            </a:extLst>
          </p:cNvPr>
          <p:cNvSpPr txBox="1"/>
          <p:nvPr/>
        </p:nvSpPr>
        <p:spPr>
          <a:xfrm>
            <a:off x="3865840" y="2359369"/>
            <a:ext cx="4474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6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학스</a:t>
            </a:r>
            <a:r>
              <a:rPr lang="en-US" altLang="ko-KR" sz="1200" b="1" spc="6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</a:t>
            </a:r>
            <a:r>
              <a:rPr lang="ko-KR" altLang="en-US" sz="1200" spc="6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네이버 테마 템플릿 무료 배포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7C2DC-1E51-4CFD-8371-153C858FC009}"/>
              </a:ext>
            </a:extLst>
          </p:cNvPr>
          <p:cNvSpPr txBox="1"/>
          <p:nvPr/>
        </p:nvSpPr>
        <p:spPr>
          <a:xfrm>
            <a:off x="4369693" y="2172396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6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  <a:endParaRPr lang="ko-KR" altLang="en-US" sz="1200" spc="6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74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05A0EA05-08F5-47AC-9FBB-090A0DF31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"/>
          <a:stretch/>
        </p:blipFill>
        <p:spPr>
          <a:xfrm>
            <a:off x="162560" y="196898"/>
            <a:ext cx="11877040" cy="64730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403988-23EF-447B-A690-30E749A29857}"/>
              </a:ext>
            </a:extLst>
          </p:cNvPr>
          <p:cNvSpPr/>
          <p:nvPr/>
        </p:nvSpPr>
        <p:spPr>
          <a:xfrm>
            <a:off x="162560" y="196898"/>
            <a:ext cx="11866880" cy="64730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33DDF5-5C98-4D3F-AB2F-1953429748AE}"/>
              </a:ext>
            </a:extLst>
          </p:cNvPr>
          <p:cNvSpPr txBox="1"/>
          <p:nvPr/>
        </p:nvSpPr>
        <p:spPr>
          <a:xfrm>
            <a:off x="180502" y="468002"/>
            <a:ext cx="4320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02. Data Visualization</a:t>
            </a:r>
            <a:endParaRPr lang="ko-KR" altLang="en-US" sz="3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3EAA8ED-DDE1-48AA-8538-00B61F62A1CA}"/>
              </a:ext>
            </a:extLst>
          </p:cNvPr>
          <p:cNvCxnSpPr>
            <a:cxnSpLocks/>
          </p:cNvCxnSpPr>
          <p:nvPr/>
        </p:nvCxnSpPr>
        <p:spPr>
          <a:xfrm>
            <a:off x="660236" y="1150374"/>
            <a:ext cx="384068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23B5C352-2DFF-43C7-B465-80B62440DD9D}"/>
              </a:ext>
            </a:extLst>
          </p:cNvPr>
          <p:cNvSpPr/>
          <p:nvPr/>
        </p:nvSpPr>
        <p:spPr>
          <a:xfrm>
            <a:off x="3564194" y="1993490"/>
            <a:ext cx="2871019" cy="28710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6490501-350B-45A7-8A3A-AEEC0B7F0C4F}"/>
              </a:ext>
            </a:extLst>
          </p:cNvPr>
          <p:cNvSpPr/>
          <p:nvPr/>
        </p:nvSpPr>
        <p:spPr>
          <a:xfrm>
            <a:off x="5741499" y="1993490"/>
            <a:ext cx="2871019" cy="28710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D25E03-DAB6-49B3-8F80-96585638FBE4}"/>
              </a:ext>
            </a:extLst>
          </p:cNvPr>
          <p:cNvSpPr txBox="1"/>
          <p:nvPr/>
        </p:nvSpPr>
        <p:spPr>
          <a:xfrm>
            <a:off x="9208311" y="276787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7823943-9A27-4072-AD4B-2C7A158D3E2F}"/>
              </a:ext>
            </a:extLst>
          </p:cNvPr>
          <p:cNvSpPr txBox="1"/>
          <p:nvPr/>
        </p:nvSpPr>
        <p:spPr>
          <a:xfrm>
            <a:off x="9208311" y="315200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98C26C-6035-4131-91DE-2A74B5509A70}"/>
              </a:ext>
            </a:extLst>
          </p:cNvPr>
          <p:cNvSpPr txBox="1"/>
          <p:nvPr/>
        </p:nvSpPr>
        <p:spPr>
          <a:xfrm>
            <a:off x="3314629" y="5817887"/>
            <a:ext cx="5562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 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 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70F306-0963-4C72-8B27-BD17A81BF7B9}"/>
              </a:ext>
            </a:extLst>
          </p:cNvPr>
          <p:cNvSpPr txBox="1"/>
          <p:nvPr/>
        </p:nvSpPr>
        <p:spPr>
          <a:xfrm>
            <a:off x="949158" y="276787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F5691BC-4242-4ABC-A5D7-795CD3CD7118}"/>
              </a:ext>
            </a:extLst>
          </p:cNvPr>
          <p:cNvSpPr txBox="1"/>
          <p:nvPr/>
        </p:nvSpPr>
        <p:spPr>
          <a:xfrm>
            <a:off x="949158" y="315200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BD216C-72AD-423C-B06C-6914FB8FBE89}"/>
              </a:ext>
            </a:extLst>
          </p:cNvPr>
          <p:cNvSpPr txBox="1"/>
          <p:nvPr/>
        </p:nvSpPr>
        <p:spPr>
          <a:xfrm>
            <a:off x="949158" y="353613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894655-B7B9-441C-9BFF-D1AD724C0C29}"/>
              </a:ext>
            </a:extLst>
          </p:cNvPr>
          <p:cNvCxnSpPr/>
          <p:nvPr/>
        </p:nvCxnSpPr>
        <p:spPr>
          <a:xfrm flipV="1">
            <a:off x="8200103" y="2939845"/>
            <a:ext cx="845574" cy="48915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6437A2A-1E5E-4991-B70A-30BE0F46CCA4}"/>
              </a:ext>
            </a:extLst>
          </p:cNvPr>
          <p:cNvCxnSpPr/>
          <p:nvPr/>
        </p:nvCxnSpPr>
        <p:spPr>
          <a:xfrm>
            <a:off x="3025918" y="5712542"/>
            <a:ext cx="62907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8C464C6-0904-4682-8F12-938BEEBC109A}"/>
              </a:ext>
            </a:extLst>
          </p:cNvPr>
          <p:cNvSpPr txBox="1"/>
          <p:nvPr/>
        </p:nvSpPr>
        <p:spPr>
          <a:xfrm>
            <a:off x="9208311" y="353613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B54798-D4A3-4024-B194-5C1DFDB5C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7" y="1494830"/>
            <a:ext cx="6205818" cy="4683915"/>
          </a:xfrm>
          <a:prstGeom prst="rect">
            <a:avLst/>
          </a:prstGeom>
        </p:spPr>
      </p:pic>
      <p:pic>
        <p:nvPicPr>
          <p:cNvPr id="19" name="_x378852952" descr="EMB00005bcc5af7">
            <a:extLst>
              <a:ext uri="{FF2B5EF4-FFF2-40B4-BE49-F238E27FC236}">
                <a16:creationId xmlns:a16="http://schemas.microsoft.com/office/drawing/2014/main" id="{4DCF8E22-43AF-46A4-AB03-A7BF9394A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937" y="1281130"/>
            <a:ext cx="6882331" cy="370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86612C-5749-4FCD-95D8-6160EEE16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325" y="3773455"/>
            <a:ext cx="4859545" cy="25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3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05A0EA05-08F5-47AC-9FBB-090A0DF31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"/>
          <a:stretch/>
        </p:blipFill>
        <p:spPr>
          <a:xfrm>
            <a:off x="162560" y="196898"/>
            <a:ext cx="11877040" cy="64730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403988-23EF-447B-A690-30E749A29857}"/>
              </a:ext>
            </a:extLst>
          </p:cNvPr>
          <p:cNvSpPr/>
          <p:nvPr/>
        </p:nvSpPr>
        <p:spPr>
          <a:xfrm>
            <a:off x="162560" y="196898"/>
            <a:ext cx="11866880" cy="64730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33DDF5-5C98-4D3F-AB2F-1953429748AE}"/>
              </a:ext>
            </a:extLst>
          </p:cNvPr>
          <p:cNvSpPr txBox="1"/>
          <p:nvPr/>
        </p:nvSpPr>
        <p:spPr>
          <a:xfrm>
            <a:off x="563621" y="468002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01. Data Processing</a:t>
            </a:r>
            <a:endParaRPr lang="ko-KR" altLang="en-US" sz="3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3EAA8ED-DDE1-48AA-8538-00B61F62A1CA}"/>
              </a:ext>
            </a:extLst>
          </p:cNvPr>
          <p:cNvCxnSpPr>
            <a:cxnSpLocks/>
          </p:cNvCxnSpPr>
          <p:nvPr/>
        </p:nvCxnSpPr>
        <p:spPr>
          <a:xfrm>
            <a:off x="660236" y="1150374"/>
            <a:ext cx="384068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23B5C352-2DFF-43C7-B465-80B62440DD9D}"/>
              </a:ext>
            </a:extLst>
          </p:cNvPr>
          <p:cNvSpPr/>
          <p:nvPr/>
        </p:nvSpPr>
        <p:spPr>
          <a:xfrm>
            <a:off x="3564194" y="1993490"/>
            <a:ext cx="2871019" cy="28710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6490501-350B-45A7-8A3A-AEEC0B7F0C4F}"/>
              </a:ext>
            </a:extLst>
          </p:cNvPr>
          <p:cNvSpPr/>
          <p:nvPr/>
        </p:nvSpPr>
        <p:spPr>
          <a:xfrm>
            <a:off x="5741499" y="1993490"/>
            <a:ext cx="2871019" cy="28710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D25E03-DAB6-49B3-8F80-96585638FBE4}"/>
              </a:ext>
            </a:extLst>
          </p:cNvPr>
          <p:cNvSpPr txBox="1"/>
          <p:nvPr/>
        </p:nvSpPr>
        <p:spPr>
          <a:xfrm>
            <a:off x="9208311" y="276787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7823943-9A27-4072-AD4B-2C7A158D3E2F}"/>
              </a:ext>
            </a:extLst>
          </p:cNvPr>
          <p:cNvSpPr txBox="1"/>
          <p:nvPr/>
        </p:nvSpPr>
        <p:spPr>
          <a:xfrm>
            <a:off x="9208311" y="315200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98C26C-6035-4131-91DE-2A74B5509A70}"/>
              </a:ext>
            </a:extLst>
          </p:cNvPr>
          <p:cNvSpPr txBox="1"/>
          <p:nvPr/>
        </p:nvSpPr>
        <p:spPr>
          <a:xfrm>
            <a:off x="3314629" y="5817887"/>
            <a:ext cx="5562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 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 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70F306-0963-4C72-8B27-BD17A81BF7B9}"/>
              </a:ext>
            </a:extLst>
          </p:cNvPr>
          <p:cNvSpPr txBox="1"/>
          <p:nvPr/>
        </p:nvSpPr>
        <p:spPr>
          <a:xfrm>
            <a:off x="685579" y="1851940"/>
            <a:ext cx="3191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지하철 데이터 구별분류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시각화를 위해 구별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데이터갭을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활용하여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파악</a:t>
            </a:r>
            <a:endParaRPr lang="en-US" altLang="ko-KR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ko-KR" altLang="en-US" sz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F5691BC-4242-4ABC-A5D7-795CD3CD7118}"/>
              </a:ext>
            </a:extLst>
          </p:cNvPr>
          <p:cNvSpPr txBox="1"/>
          <p:nvPr/>
        </p:nvSpPr>
        <p:spPr>
          <a:xfrm>
            <a:off x="949158" y="315200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CBD216C-72AD-423C-B06C-6914FB8FBE89}"/>
              </a:ext>
            </a:extLst>
          </p:cNvPr>
          <p:cNvSpPr txBox="1"/>
          <p:nvPr/>
        </p:nvSpPr>
        <p:spPr>
          <a:xfrm>
            <a:off x="949158" y="353613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894655-B7B9-441C-9BFF-D1AD724C0C29}"/>
              </a:ext>
            </a:extLst>
          </p:cNvPr>
          <p:cNvCxnSpPr/>
          <p:nvPr/>
        </p:nvCxnSpPr>
        <p:spPr>
          <a:xfrm flipV="1">
            <a:off x="8200103" y="2939845"/>
            <a:ext cx="845574" cy="48915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6437A2A-1E5E-4991-B70A-30BE0F46CCA4}"/>
              </a:ext>
            </a:extLst>
          </p:cNvPr>
          <p:cNvCxnSpPr/>
          <p:nvPr/>
        </p:nvCxnSpPr>
        <p:spPr>
          <a:xfrm>
            <a:off x="3025918" y="5712542"/>
            <a:ext cx="62907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8C464C6-0904-4682-8F12-938BEEBC109A}"/>
              </a:ext>
            </a:extLst>
          </p:cNvPr>
          <p:cNvSpPr txBox="1"/>
          <p:nvPr/>
        </p:nvSpPr>
        <p:spPr>
          <a:xfrm>
            <a:off x="9208311" y="353613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26894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05A0EA05-08F5-47AC-9FBB-090A0DF31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"/>
          <a:stretch/>
        </p:blipFill>
        <p:spPr>
          <a:xfrm>
            <a:off x="162560" y="196898"/>
            <a:ext cx="11877040" cy="64730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403988-23EF-447B-A690-30E749A29857}"/>
              </a:ext>
            </a:extLst>
          </p:cNvPr>
          <p:cNvSpPr/>
          <p:nvPr/>
        </p:nvSpPr>
        <p:spPr>
          <a:xfrm>
            <a:off x="162560" y="196898"/>
            <a:ext cx="11866880" cy="64730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33DDF5-5C98-4D3F-AB2F-1953429748AE}"/>
              </a:ext>
            </a:extLst>
          </p:cNvPr>
          <p:cNvSpPr txBox="1"/>
          <p:nvPr/>
        </p:nvSpPr>
        <p:spPr>
          <a:xfrm>
            <a:off x="7462877" y="468002"/>
            <a:ext cx="4398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03.</a:t>
            </a:r>
            <a:r>
              <a:rPr lang="ko-KR" altLang="en-US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목차를 입력해주세요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3EAA8ED-DDE1-48AA-8538-00B61F62A1CA}"/>
              </a:ext>
            </a:extLst>
          </p:cNvPr>
          <p:cNvCxnSpPr/>
          <p:nvPr/>
        </p:nvCxnSpPr>
        <p:spPr>
          <a:xfrm>
            <a:off x="7472516" y="1150374"/>
            <a:ext cx="42966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998C26C-6035-4131-91DE-2A74B5509A70}"/>
              </a:ext>
            </a:extLst>
          </p:cNvPr>
          <p:cNvSpPr txBox="1"/>
          <p:nvPr/>
        </p:nvSpPr>
        <p:spPr>
          <a:xfrm>
            <a:off x="3314629" y="5817887"/>
            <a:ext cx="5562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 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 이곳에 자세한 </a:t>
            </a:r>
            <a:r>
              <a:rPr lang="ko-KR" altLang="en-US" sz="14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ko-KR" alt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입력해주세요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6437A2A-1E5E-4991-B70A-30BE0F46CCA4}"/>
              </a:ext>
            </a:extLst>
          </p:cNvPr>
          <p:cNvCxnSpPr/>
          <p:nvPr/>
        </p:nvCxnSpPr>
        <p:spPr>
          <a:xfrm>
            <a:off x="3025918" y="5712542"/>
            <a:ext cx="62907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61A11FA-55DB-4FF9-BC80-5ABE55C00CB3}"/>
              </a:ext>
            </a:extLst>
          </p:cNvPr>
          <p:cNvSpPr/>
          <p:nvPr/>
        </p:nvSpPr>
        <p:spPr>
          <a:xfrm>
            <a:off x="3025918" y="3569065"/>
            <a:ext cx="1929889" cy="1663697"/>
          </a:xfrm>
          <a:prstGeom prst="triangle">
            <a:avLst/>
          </a:prstGeom>
          <a:solidFill>
            <a:schemeClr val="tx1">
              <a:lumMod val="65000"/>
              <a:lumOff val="3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B71D51B-904E-4203-AB11-DDB7DC910BEA}"/>
              </a:ext>
            </a:extLst>
          </p:cNvPr>
          <p:cNvSpPr/>
          <p:nvPr/>
        </p:nvSpPr>
        <p:spPr>
          <a:xfrm>
            <a:off x="3838718" y="2629933"/>
            <a:ext cx="3019282" cy="2602829"/>
          </a:xfrm>
          <a:prstGeom prst="triangle">
            <a:avLst>
              <a:gd name="adj" fmla="val 37381"/>
            </a:avLst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CEE4211-1782-436D-A738-347FED7184E0}"/>
              </a:ext>
            </a:extLst>
          </p:cNvPr>
          <p:cNvSpPr/>
          <p:nvPr/>
        </p:nvSpPr>
        <p:spPr>
          <a:xfrm>
            <a:off x="5348359" y="1867273"/>
            <a:ext cx="3019282" cy="3365490"/>
          </a:xfrm>
          <a:prstGeom prst="triangle">
            <a:avLst>
              <a:gd name="adj" fmla="val 55889"/>
            </a:avLst>
          </a:prstGeom>
          <a:solidFill>
            <a:srgbClr val="00C63C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33A73C19-8B3C-4410-B76B-DB41D3C7F9B7}"/>
              </a:ext>
            </a:extLst>
          </p:cNvPr>
          <p:cNvSpPr/>
          <p:nvPr/>
        </p:nvSpPr>
        <p:spPr>
          <a:xfrm>
            <a:off x="7547240" y="2921365"/>
            <a:ext cx="2073624" cy="2311397"/>
          </a:xfrm>
          <a:prstGeom prst="triangle">
            <a:avLst>
              <a:gd name="adj" fmla="val 50421"/>
            </a:avLst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7B72BA-5A69-4FA7-9E6A-1E06D665722C}"/>
              </a:ext>
            </a:extLst>
          </p:cNvPr>
          <p:cNvSpPr txBox="1"/>
          <p:nvPr/>
        </p:nvSpPr>
        <p:spPr>
          <a:xfrm>
            <a:off x="6444468" y="3931347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70%</a:t>
            </a:r>
            <a:endParaRPr lang="ko-KR" altLang="en-US" sz="3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9BA5EF-B904-4C9F-BC3B-1A0CB0860F5C}"/>
              </a:ext>
            </a:extLst>
          </p:cNvPr>
          <p:cNvSpPr txBox="1"/>
          <p:nvPr/>
        </p:nvSpPr>
        <p:spPr>
          <a:xfrm>
            <a:off x="8224441" y="4054457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50%</a:t>
            </a:r>
            <a:endParaRPr lang="ko-KR" altLang="en-US" sz="2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35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20727" y="176945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5182881" y="841537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팀원소개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856033-0030-4BAE-851F-0258BC0EB928}"/>
              </a:ext>
            </a:extLst>
          </p:cNvPr>
          <p:cNvGrpSpPr/>
          <p:nvPr/>
        </p:nvGrpSpPr>
        <p:grpSpPr>
          <a:xfrm>
            <a:off x="4338729" y="708725"/>
            <a:ext cx="3528525" cy="1379795"/>
            <a:chOff x="3754758" y="959188"/>
            <a:chExt cx="4696466" cy="166955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B8CD57-531C-4A59-9E6D-0E54A4E05853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말풍선: 사각형 5">
              <a:extLst>
                <a:ext uri="{FF2B5EF4-FFF2-40B4-BE49-F238E27FC236}">
                  <a16:creationId xmlns:a16="http://schemas.microsoft.com/office/drawing/2014/main" id="{9F558B32-81DB-4FA9-9BBA-34F6ED77FFF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D4776D0-F678-44A5-9056-50C76201C8A4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1AC494-AECB-432C-85ED-F007F7154305}"/>
              </a:ext>
            </a:extLst>
          </p:cNvPr>
          <p:cNvGrpSpPr/>
          <p:nvPr/>
        </p:nvGrpSpPr>
        <p:grpSpPr>
          <a:xfrm>
            <a:off x="1178457" y="2324558"/>
            <a:ext cx="2106039" cy="2054190"/>
            <a:chOff x="2198207" y="2540991"/>
            <a:chExt cx="2316643" cy="225960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2612C03-D202-4C3D-B5A0-7C78E0912A7B}"/>
                </a:ext>
              </a:extLst>
            </p:cNvPr>
            <p:cNvSpPr/>
            <p:nvPr/>
          </p:nvSpPr>
          <p:spPr>
            <a:xfrm>
              <a:off x="2393950" y="2679700"/>
              <a:ext cx="2120900" cy="21209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D4080E8-8DC1-40A8-9BFD-7F06221CAF16}"/>
                </a:ext>
              </a:extLst>
            </p:cNvPr>
            <p:cNvSpPr/>
            <p:nvPr/>
          </p:nvSpPr>
          <p:spPr>
            <a:xfrm>
              <a:off x="2198207" y="2540991"/>
              <a:ext cx="2120900" cy="21209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B4E5CE-6033-4831-9D93-9C2DCCAD2867}"/>
              </a:ext>
            </a:extLst>
          </p:cNvPr>
          <p:cNvGrpSpPr/>
          <p:nvPr/>
        </p:nvGrpSpPr>
        <p:grpSpPr>
          <a:xfrm>
            <a:off x="3836019" y="2324558"/>
            <a:ext cx="2106039" cy="2054190"/>
            <a:chOff x="2198207" y="2540991"/>
            <a:chExt cx="2316643" cy="225960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0048802-CE04-4B82-B3D5-97AAE12777E0}"/>
                </a:ext>
              </a:extLst>
            </p:cNvPr>
            <p:cNvSpPr/>
            <p:nvPr/>
          </p:nvSpPr>
          <p:spPr>
            <a:xfrm>
              <a:off x="2393950" y="2679700"/>
              <a:ext cx="2120900" cy="21209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C42EB9A-EA33-4375-89E0-777AF7D965DB}"/>
                </a:ext>
              </a:extLst>
            </p:cNvPr>
            <p:cNvSpPr/>
            <p:nvPr/>
          </p:nvSpPr>
          <p:spPr>
            <a:xfrm>
              <a:off x="2198207" y="2540991"/>
              <a:ext cx="2120900" cy="21209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E790DC-CDBB-4B8E-9A4F-B5FC7CDEB22D}"/>
              </a:ext>
            </a:extLst>
          </p:cNvPr>
          <p:cNvGrpSpPr/>
          <p:nvPr/>
        </p:nvGrpSpPr>
        <p:grpSpPr>
          <a:xfrm>
            <a:off x="6493581" y="2321437"/>
            <a:ext cx="1856887" cy="1913259"/>
            <a:chOff x="2198207" y="2540991"/>
            <a:chExt cx="2378169" cy="2259609"/>
          </a:xfrm>
          <a:blipFill>
            <a:blip r:embed="rId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B018020-7E74-4A1C-9728-9F253D3EA81C}"/>
                </a:ext>
              </a:extLst>
            </p:cNvPr>
            <p:cNvSpPr/>
            <p:nvPr/>
          </p:nvSpPr>
          <p:spPr>
            <a:xfrm>
              <a:off x="2393950" y="2679700"/>
              <a:ext cx="2120900" cy="2120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49E3DFD-8B01-4B6F-8374-DB30897C4170}"/>
                </a:ext>
              </a:extLst>
            </p:cNvPr>
            <p:cNvSpPr/>
            <p:nvPr/>
          </p:nvSpPr>
          <p:spPr>
            <a:xfrm>
              <a:off x="2198207" y="2540991"/>
              <a:ext cx="2378169" cy="2259609"/>
            </a:xfrm>
            <a:prstGeom prst="ellipse">
              <a:avLst/>
            </a:prstGeom>
            <a:grp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9057A59-5236-4D89-887E-635855084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7" t="11899" r="42823" b="67173"/>
          <a:stretch/>
        </p:blipFill>
        <p:spPr>
          <a:xfrm>
            <a:off x="1575302" y="2568432"/>
            <a:ext cx="1134400" cy="1464110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F2757A-7936-4506-96D1-650DB092D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1" t="11899" r="65063" b="67173"/>
          <a:stretch/>
        </p:blipFill>
        <p:spPr>
          <a:xfrm>
            <a:off x="4219461" y="2568432"/>
            <a:ext cx="1181962" cy="1464110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C02C30-E674-4CDA-BC0C-FB8FC0033447}"/>
              </a:ext>
            </a:extLst>
          </p:cNvPr>
          <p:cNvSpPr txBox="1"/>
          <p:nvPr/>
        </p:nvSpPr>
        <p:spPr>
          <a:xfrm>
            <a:off x="1355436" y="4536563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74F8C5-DCF2-4FD5-B428-1CC4350B8970}"/>
              </a:ext>
            </a:extLst>
          </p:cNvPr>
          <p:cNvSpPr txBox="1"/>
          <p:nvPr/>
        </p:nvSpPr>
        <p:spPr>
          <a:xfrm>
            <a:off x="1355436" y="490298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830F3-73A7-4DA0-8A26-E308BBA5D076}"/>
              </a:ext>
            </a:extLst>
          </p:cNvPr>
          <p:cNvSpPr txBox="1"/>
          <p:nvPr/>
        </p:nvSpPr>
        <p:spPr>
          <a:xfrm>
            <a:off x="1355436" y="5269405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2AC83A-8B89-4F20-9326-37DE6C6468EF}"/>
              </a:ext>
            </a:extLst>
          </p:cNvPr>
          <p:cNvSpPr txBox="1"/>
          <p:nvPr/>
        </p:nvSpPr>
        <p:spPr>
          <a:xfrm>
            <a:off x="4039387" y="4536563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8E80B6-F718-4269-8150-9F02FC06F5B8}"/>
              </a:ext>
            </a:extLst>
          </p:cNvPr>
          <p:cNvSpPr txBox="1"/>
          <p:nvPr/>
        </p:nvSpPr>
        <p:spPr>
          <a:xfrm>
            <a:off x="4039387" y="490298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429E2-7076-4F9D-9480-E1CFB0FC37FE}"/>
              </a:ext>
            </a:extLst>
          </p:cNvPr>
          <p:cNvSpPr txBox="1"/>
          <p:nvPr/>
        </p:nvSpPr>
        <p:spPr>
          <a:xfrm>
            <a:off x="4039387" y="5269405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8E78C4-5C74-4E15-9EAB-40E3B4A49E77}"/>
              </a:ext>
            </a:extLst>
          </p:cNvPr>
          <p:cNvSpPr txBox="1"/>
          <p:nvPr/>
        </p:nvSpPr>
        <p:spPr>
          <a:xfrm>
            <a:off x="6723338" y="4536563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3014BA-0413-4D6F-815A-225BB545B6E2}"/>
              </a:ext>
            </a:extLst>
          </p:cNvPr>
          <p:cNvSpPr txBox="1"/>
          <p:nvPr/>
        </p:nvSpPr>
        <p:spPr>
          <a:xfrm>
            <a:off x="6723338" y="490298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436E41-48AA-4F21-AF97-0B15CEF3B7D0}"/>
              </a:ext>
            </a:extLst>
          </p:cNvPr>
          <p:cNvSpPr txBox="1"/>
          <p:nvPr/>
        </p:nvSpPr>
        <p:spPr>
          <a:xfrm>
            <a:off x="6723338" y="5269405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6BAD6F-74A0-4EF4-83AF-203004E67D35}"/>
              </a:ext>
            </a:extLst>
          </p:cNvPr>
          <p:cNvSpPr txBox="1"/>
          <p:nvPr/>
        </p:nvSpPr>
        <p:spPr>
          <a:xfrm>
            <a:off x="1905587" y="45365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김진오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ABB547-20F4-442A-8BC1-3A6A7ADAC002}"/>
              </a:ext>
            </a:extLst>
          </p:cNvPr>
          <p:cNvSpPr txBox="1"/>
          <p:nvPr/>
        </p:nvSpPr>
        <p:spPr>
          <a:xfrm>
            <a:off x="1905587" y="490298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컴퓨터학부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140147-4FC9-4D55-BEB8-9F21F0CACD56}"/>
              </a:ext>
            </a:extLst>
          </p:cNvPr>
          <p:cNvSpPr txBox="1"/>
          <p:nvPr/>
        </p:nvSpPr>
        <p:spPr>
          <a:xfrm>
            <a:off x="1905587" y="5269405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방향성 설정</a:t>
            </a:r>
            <a:endParaRPr lang="en-US" altLang="ko-KR" sz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진행파악</a:t>
            </a:r>
            <a:endParaRPr lang="en-US" altLang="ko-KR" sz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B4C8AE-381A-4787-9DAA-1C961D159E2D}"/>
              </a:ext>
            </a:extLst>
          </p:cNvPr>
          <p:cNvSpPr txBox="1"/>
          <p:nvPr/>
        </p:nvSpPr>
        <p:spPr>
          <a:xfrm>
            <a:off x="4589217" y="45365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8C465F-3D2F-41ED-A616-CA0C4E6A1E2A}"/>
              </a:ext>
            </a:extLst>
          </p:cNvPr>
          <p:cNvSpPr txBox="1"/>
          <p:nvPr/>
        </p:nvSpPr>
        <p:spPr>
          <a:xfrm>
            <a:off x="4589217" y="490298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컴퓨터학부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FB5CA8-387A-45B6-8E27-506066ABF2A0}"/>
              </a:ext>
            </a:extLst>
          </p:cNvPr>
          <p:cNvSpPr txBox="1"/>
          <p:nvPr/>
        </p:nvSpPr>
        <p:spPr>
          <a:xfrm>
            <a:off x="4589217" y="5269405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구현</a:t>
            </a:r>
            <a:endParaRPr lang="en-US" altLang="ko-KR" sz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구현사항 파악</a:t>
            </a:r>
            <a:endParaRPr lang="en-US" altLang="ko-KR" sz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오류분석</a:t>
            </a:r>
            <a:endParaRPr lang="en-US" altLang="ko-KR" sz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3C2458-D2AD-4865-AC9F-E020A23B9FEC}"/>
              </a:ext>
            </a:extLst>
          </p:cNvPr>
          <p:cNvSpPr txBox="1"/>
          <p:nvPr/>
        </p:nvSpPr>
        <p:spPr>
          <a:xfrm>
            <a:off x="7272847" y="45365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송소민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56AFCB-EDD5-4B33-B6DF-6E69096DE615}"/>
              </a:ext>
            </a:extLst>
          </p:cNvPr>
          <p:cNvSpPr txBox="1"/>
          <p:nvPr/>
        </p:nvSpPr>
        <p:spPr>
          <a:xfrm>
            <a:off x="7272847" y="490298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컴퓨터학부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0C426D-38EF-4991-A3B1-746458C440C4}"/>
              </a:ext>
            </a:extLst>
          </p:cNvPr>
          <p:cNvSpPr txBox="1"/>
          <p:nvPr/>
        </p:nvSpPr>
        <p:spPr>
          <a:xfrm>
            <a:off x="7272847" y="5269405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구현</a:t>
            </a:r>
            <a:endParaRPr lang="en-US" altLang="ko-KR" sz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구현사항 파악</a:t>
            </a:r>
            <a:endParaRPr lang="en-US" altLang="ko-KR" sz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코드 구현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42F3C4B-1D0E-40FA-8022-C19CDFDF07A8}"/>
              </a:ext>
            </a:extLst>
          </p:cNvPr>
          <p:cNvGrpSpPr/>
          <p:nvPr/>
        </p:nvGrpSpPr>
        <p:grpSpPr>
          <a:xfrm>
            <a:off x="8995055" y="2335064"/>
            <a:ext cx="2106039" cy="2054190"/>
            <a:chOff x="2198207" y="2540991"/>
            <a:chExt cx="2316643" cy="2259609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FCAE1F3-E505-4771-9960-85FF0DD3C41E}"/>
                </a:ext>
              </a:extLst>
            </p:cNvPr>
            <p:cNvSpPr/>
            <p:nvPr/>
          </p:nvSpPr>
          <p:spPr>
            <a:xfrm>
              <a:off x="2393950" y="2679700"/>
              <a:ext cx="2120900" cy="21209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12019DB-B684-4DF5-A496-5762649C34A4}"/>
                </a:ext>
              </a:extLst>
            </p:cNvPr>
            <p:cNvSpPr/>
            <p:nvPr/>
          </p:nvSpPr>
          <p:spPr>
            <a:xfrm>
              <a:off x="2198207" y="2540991"/>
              <a:ext cx="2120900" cy="21209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2C1C550-18E7-4450-949A-BFBD6CDFD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3" t="11899" r="20051" b="67173"/>
          <a:stretch/>
        </p:blipFill>
        <p:spPr>
          <a:xfrm>
            <a:off x="9368119" y="2579883"/>
            <a:ext cx="1181962" cy="1464110"/>
          </a:xfrm>
          <a:prstGeom prst="ellipse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5BB3956-5163-487E-ABEF-01872DAFABFE}"/>
              </a:ext>
            </a:extLst>
          </p:cNvPr>
          <p:cNvSpPr txBox="1"/>
          <p:nvPr/>
        </p:nvSpPr>
        <p:spPr>
          <a:xfrm>
            <a:off x="9224812" y="4547069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KL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F03359-90C2-47CD-9312-28FEDCD75543}"/>
              </a:ext>
            </a:extLst>
          </p:cNvPr>
          <p:cNvSpPr txBox="1"/>
          <p:nvPr/>
        </p:nvSpPr>
        <p:spPr>
          <a:xfrm>
            <a:off x="9224812" y="491349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77847D-A8A5-4258-A8BD-BE63B29F285B}"/>
              </a:ext>
            </a:extLst>
          </p:cNvPr>
          <p:cNvSpPr txBox="1"/>
          <p:nvPr/>
        </p:nvSpPr>
        <p:spPr>
          <a:xfrm>
            <a:off x="9224812" y="5279911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</a:t>
            </a:r>
            <a:endParaRPr lang="ko-KR" altLang="en-US" sz="1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7F49C0-650D-40E1-93A9-42ECE2C03B21}"/>
              </a:ext>
            </a:extLst>
          </p:cNvPr>
          <p:cNvSpPr txBox="1"/>
          <p:nvPr/>
        </p:nvSpPr>
        <p:spPr>
          <a:xfrm>
            <a:off x="9774321" y="454706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최은서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E47F77-8E6B-4E32-9E82-45534DAD8F98}"/>
              </a:ext>
            </a:extLst>
          </p:cNvPr>
          <p:cNvSpPr txBox="1"/>
          <p:nvPr/>
        </p:nvSpPr>
        <p:spPr>
          <a:xfrm>
            <a:off x="9774321" y="491349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8A686B-2792-4D9D-9043-F35A45530097}"/>
              </a:ext>
            </a:extLst>
          </p:cNvPr>
          <p:cNvSpPr txBox="1"/>
          <p:nvPr/>
        </p:nvSpPr>
        <p:spPr>
          <a:xfrm>
            <a:off x="9774321" y="5279911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 sz="12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결과 반영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F1A6D15-D34B-4C54-A377-9D88E40025BE}"/>
              </a:ext>
            </a:extLst>
          </p:cNvPr>
          <p:cNvSpPr/>
          <p:nvPr/>
        </p:nvSpPr>
        <p:spPr>
          <a:xfrm>
            <a:off x="1232541" y="2368573"/>
            <a:ext cx="1874007" cy="186612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5F7C05F-504F-4827-AB87-0AF09F4CDCC5}"/>
              </a:ext>
            </a:extLst>
          </p:cNvPr>
          <p:cNvSpPr/>
          <p:nvPr/>
        </p:nvSpPr>
        <p:spPr>
          <a:xfrm>
            <a:off x="9038156" y="2372471"/>
            <a:ext cx="1853457" cy="187799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891939" y="625544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Regular Meeting</a:t>
            </a:r>
            <a:endParaRPr lang="ko-KR" altLang="en-US" sz="3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856033-0030-4BAE-851F-0258BC0EB928}"/>
              </a:ext>
            </a:extLst>
          </p:cNvPr>
          <p:cNvGrpSpPr/>
          <p:nvPr/>
        </p:nvGrpSpPr>
        <p:grpSpPr>
          <a:xfrm>
            <a:off x="693684" y="493796"/>
            <a:ext cx="3927065" cy="1274698"/>
            <a:chOff x="3754758" y="959188"/>
            <a:chExt cx="4696466" cy="166955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B8CD57-531C-4A59-9E6D-0E54A4E05853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말풍선: 사각형 5">
              <a:extLst>
                <a:ext uri="{FF2B5EF4-FFF2-40B4-BE49-F238E27FC236}">
                  <a16:creationId xmlns:a16="http://schemas.microsoft.com/office/drawing/2014/main" id="{9F558B32-81DB-4FA9-9BBA-34F6ED77FFF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D4776D0-F678-44A5-9056-50C76201C8A4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922748FE-A970-4D1B-87BE-5DEE5FA17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45738"/>
              </p:ext>
            </p:extLst>
          </p:nvPr>
        </p:nvGraphicFramePr>
        <p:xfrm>
          <a:off x="319597" y="1853142"/>
          <a:ext cx="5640856" cy="409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849">
                  <a:extLst>
                    <a:ext uri="{9D8B030D-6E8A-4147-A177-3AD203B41FA5}">
                      <a16:colId xmlns:a16="http://schemas.microsoft.com/office/drawing/2014/main" val="1375188824"/>
                    </a:ext>
                  </a:extLst>
                </a:gridCol>
                <a:gridCol w="4606007">
                  <a:extLst>
                    <a:ext uri="{9D8B030D-6E8A-4147-A177-3AD203B41FA5}">
                      <a16:colId xmlns:a16="http://schemas.microsoft.com/office/drawing/2014/main" val="1132513483"/>
                    </a:ext>
                  </a:extLst>
                </a:gridCol>
              </a:tblGrid>
              <a:tr h="440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T="144000">
                    <a:solidFill>
                      <a:schemeClr val="accent4">
                        <a:lumMod val="40000"/>
                        <a:lumOff val="60000"/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T="144000">
                    <a:solidFill>
                      <a:schemeClr val="accent4">
                        <a:lumMod val="40000"/>
                        <a:lumOff val="60000"/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976792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8/26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SWOT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분석 및 기본적인 역할 선정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향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후 일정 계획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70726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9/6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이론 지식 확보 및 프로젝트 후보 과제 도출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160256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9/20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후보 과제 중 추진과제 확정 및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Project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Chart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작성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92415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9/27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확정 과제에 대한 정보</a:t>
                      </a:r>
                      <a:r>
                        <a:rPr lang="ko-KR" altLang="en-US" sz="1200" baseline="0" dirty="0"/>
                        <a:t> 탐색 및 발표자료 정리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428652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10/4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확정 과제 수행을 위한 기술</a:t>
                      </a:r>
                      <a:r>
                        <a:rPr lang="ko-KR" altLang="en-US" sz="1200" baseline="0" dirty="0"/>
                        <a:t> 습득 및 프로젝트 디자인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191838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10/11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확정 과제 구현 및 진행과정 토의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332022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10/18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/>
                        <a:t>구현 프로젝트 관련 발표자료 정리 및 피드백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99590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11/1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제기된 기술적 결함 보완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754157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11/8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진행과정을 시각적으로 표현하여 발표 준비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580728"/>
                  </a:ext>
                </a:extLst>
              </a:tr>
              <a:tr h="36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11/15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기술 결함 수정 결과물 취합 정리 및 회의록 정리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88119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9F9F3E90-8E3B-455F-9FF0-8348548AEAEE}"/>
              </a:ext>
            </a:extLst>
          </p:cNvPr>
          <p:cNvSpPr txBox="1"/>
          <p:nvPr/>
        </p:nvSpPr>
        <p:spPr>
          <a:xfrm>
            <a:off x="7319027" y="682428"/>
            <a:ext cx="308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Scrum Meeting</a:t>
            </a:r>
            <a:endParaRPr lang="ko-KR" altLang="en-US" sz="32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310FDD2-9C0F-41D9-B42B-CD772996B4EB}"/>
              </a:ext>
            </a:extLst>
          </p:cNvPr>
          <p:cNvGrpSpPr/>
          <p:nvPr/>
        </p:nvGrpSpPr>
        <p:grpSpPr>
          <a:xfrm>
            <a:off x="7057708" y="550680"/>
            <a:ext cx="3927065" cy="1274698"/>
            <a:chOff x="3754758" y="959188"/>
            <a:chExt cx="4696466" cy="1669552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B290B7C-2884-4F76-955B-2765D38DB0D4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말풍선: 사각형 5">
              <a:extLst>
                <a:ext uri="{FF2B5EF4-FFF2-40B4-BE49-F238E27FC236}">
                  <a16:creationId xmlns:a16="http://schemas.microsoft.com/office/drawing/2014/main" id="{E82200B0-BA57-4C9A-BCA9-7AE48B2828D3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A00594D3-7204-4FD3-824A-75FC48693D94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C2A7FAFD-8219-44C3-9051-9C064D6DA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835055"/>
              </p:ext>
            </p:extLst>
          </p:nvPr>
        </p:nvGraphicFramePr>
        <p:xfrm>
          <a:off x="6102991" y="1835457"/>
          <a:ext cx="5754138" cy="476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630">
                  <a:extLst>
                    <a:ext uri="{9D8B030D-6E8A-4147-A177-3AD203B41FA5}">
                      <a16:colId xmlns:a16="http://schemas.microsoft.com/office/drawing/2014/main" val="1375188824"/>
                    </a:ext>
                  </a:extLst>
                </a:gridCol>
                <a:gridCol w="4698508">
                  <a:extLst>
                    <a:ext uri="{9D8B030D-6E8A-4147-A177-3AD203B41FA5}">
                      <a16:colId xmlns:a16="http://schemas.microsoft.com/office/drawing/2014/main" val="1132513483"/>
                    </a:ext>
                  </a:extLst>
                </a:gridCol>
              </a:tblGrid>
              <a:tr h="388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기준 일자</a:t>
                      </a:r>
                    </a:p>
                  </a:txBody>
                  <a:tcPr marT="144000">
                    <a:solidFill>
                      <a:schemeClr val="accent2">
                        <a:lumMod val="60000"/>
                        <a:lumOff val="40000"/>
                        <a:alpha val="5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세부 일정</a:t>
                      </a:r>
                    </a:p>
                  </a:txBody>
                  <a:tcPr marT="144000">
                    <a:solidFill>
                      <a:schemeClr val="accent2">
                        <a:lumMod val="60000"/>
                        <a:lumOff val="40000"/>
                        <a:alpha val="5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976792"/>
                  </a:ext>
                </a:extLst>
              </a:tr>
              <a:tr h="264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8/26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9/5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70726"/>
                  </a:ext>
                </a:extLst>
              </a:tr>
              <a:tr h="73460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9/6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9/9 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9/12 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9/16 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9/19 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160256"/>
                  </a:ext>
                </a:extLst>
              </a:tr>
              <a:tr h="411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9/20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9/23 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9/26 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92415"/>
                  </a:ext>
                </a:extLst>
              </a:tr>
              <a:tr h="411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9/27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9/30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10/3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428652"/>
                  </a:ext>
                </a:extLst>
              </a:tr>
              <a:tr h="411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10/4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10/7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10/10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191838"/>
                  </a:ext>
                </a:extLst>
              </a:tr>
              <a:tr h="411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10/11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10/14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10/17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332022"/>
                  </a:ext>
                </a:extLst>
              </a:tr>
              <a:tr h="73460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10/18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/>
                        <a:t>10/21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aseline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/>
                        <a:t>10/24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/>
                        <a:t>10/28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aseline="0" dirty="0"/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10/31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99590"/>
                  </a:ext>
                </a:extLst>
              </a:tr>
              <a:tr h="411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11/1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11/4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aseline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/>
                        <a:t>11/7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/>
                    </a:p>
                  </a:txBody>
                  <a:tcPr marL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754157"/>
                  </a:ext>
                </a:extLst>
              </a:tr>
              <a:tr h="411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11/8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11/11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12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11/14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dirty="0"/>
                    </a:p>
                  </a:txBody>
                  <a:tcPr marL="90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58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54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2685" y="216016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3B65-070F-458B-9EC4-E98939D52CE6}"/>
              </a:ext>
            </a:extLst>
          </p:cNvPr>
          <p:cNvSpPr txBox="1"/>
          <p:nvPr/>
        </p:nvSpPr>
        <p:spPr>
          <a:xfrm>
            <a:off x="3911383" y="3029597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2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856033-0030-4BAE-851F-0258BC0EB928}"/>
              </a:ext>
            </a:extLst>
          </p:cNvPr>
          <p:cNvGrpSpPr/>
          <p:nvPr/>
        </p:nvGrpSpPr>
        <p:grpSpPr>
          <a:xfrm>
            <a:off x="2730647" y="2739102"/>
            <a:ext cx="6271465" cy="1627946"/>
            <a:chOff x="3754758" y="959188"/>
            <a:chExt cx="4696466" cy="166955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7B8CD57-531C-4A59-9E6D-0E54A4E05853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말풍선: 사각형 5">
              <a:extLst>
                <a:ext uri="{FF2B5EF4-FFF2-40B4-BE49-F238E27FC236}">
                  <a16:creationId xmlns:a16="http://schemas.microsoft.com/office/drawing/2014/main" id="{9F558B32-81DB-4FA9-9BBA-34F6ED77FFF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D4776D0-F678-44A5-9056-50C76201C8A4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974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239CE2-ABF7-4EFA-B9A8-186024205AD6}"/>
              </a:ext>
            </a:extLst>
          </p:cNvPr>
          <p:cNvSpPr txBox="1"/>
          <p:nvPr/>
        </p:nvSpPr>
        <p:spPr>
          <a:xfrm>
            <a:off x="422849" y="426439"/>
            <a:ext cx="230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주제선정배경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8E5EBF-AE49-4723-B143-417A99C0956A}"/>
              </a:ext>
            </a:extLst>
          </p:cNvPr>
          <p:cNvGrpSpPr/>
          <p:nvPr/>
        </p:nvGrpSpPr>
        <p:grpSpPr>
          <a:xfrm>
            <a:off x="668779" y="385827"/>
            <a:ext cx="2660343" cy="612615"/>
            <a:chOff x="3754758" y="959188"/>
            <a:chExt cx="4696466" cy="166955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3853F5C-3CCF-46D1-A103-2D2854133997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말풍선: 사각형 5">
              <a:extLst>
                <a:ext uri="{FF2B5EF4-FFF2-40B4-BE49-F238E27FC236}">
                  <a16:creationId xmlns:a16="http://schemas.microsoft.com/office/drawing/2014/main" id="{532F3C34-E912-4FCD-9B45-E338CDBEEC34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E852030E-12AD-4C53-BB77-A96A4EEB5BC7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3C2D50D-1FB8-45EB-8E25-98B2F625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10" y="1565842"/>
            <a:ext cx="4621409" cy="413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5C5E9D-E723-446A-81C6-953B841E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42" y="1596332"/>
            <a:ext cx="4840294" cy="39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4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17901B-54EE-4742-BC49-5F1AD87D3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0" t="15112" r="37000" b="20889"/>
          <a:stretch/>
        </p:blipFill>
        <p:spPr>
          <a:xfrm>
            <a:off x="6546998" y="611105"/>
            <a:ext cx="4580039" cy="3705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EEC177-3473-4346-B540-AFC28ADE393B}"/>
              </a:ext>
            </a:extLst>
          </p:cNvPr>
          <p:cNvSpPr/>
          <p:nvPr/>
        </p:nvSpPr>
        <p:spPr>
          <a:xfrm>
            <a:off x="6232828" y="6270411"/>
            <a:ext cx="40380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3"/>
              </a:rPr>
              <a:t>http://www.newsprime.co.kr/news/article/?no=481334#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239CE2-ABF7-4EFA-B9A8-186024205AD6}"/>
              </a:ext>
            </a:extLst>
          </p:cNvPr>
          <p:cNvSpPr txBox="1"/>
          <p:nvPr/>
        </p:nvSpPr>
        <p:spPr>
          <a:xfrm>
            <a:off x="422849" y="426439"/>
            <a:ext cx="230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주제선정배경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8E5EBF-AE49-4723-B143-417A99C0956A}"/>
              </a:ext>
            </a:extLst>
          </p:cNvPr>
          <p:cNvGrpSpPr/>
          <p:nvPr/>
        </p:nvGrpSpPr>
        <p:grpSpPr>
          <a:xfrm>
            <a:off x="668779" y="385827"/>
            <a:ext cx="2660343" cy="612615"/>
            <a:chOff x="3754758" y="959188"/>
            <a:chExt cx="4696466" cy="166955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3853F5C-3CCF-46D1-A103-2D2854133997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말풍선: 사각형 5">
              <a:extLst>
                <a:ext uri="{FF2B5EF4-FFF2-40B4-BE49-F238E27FC236}">
                  <a16:creationId xmlns:a16="http://schemas.microsoft.com/office/drawing/2014/main" id="{532F3C34-E912-4FCD-9B45-E338CDBEEC34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E852030E-12AD-4C53-BB77-A96A4EEB5BC7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C3C24F0-A023-4EDF-A6D4-C8CA60C87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0" t="12196" r="19112" b="23859"/>
          <a:stretch/>
        </p:blipFill>
        <p:spPr>
          <a:xfrm>
            <a:off x="344135" y="1216556"/>
            <a:ext cx="5743809" cy="3259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F9743A-1F60-4B75-A70C-AD5F98B97559}"/>
              </a:ext>
            </a:extLst>
          </p:cNvPr>
          <p:cNvSpPr txBox="1"/>
          <p:nvPr/>
        </p:nvSpPr>
        <p:spPr>
          <a:xfrm>
            <a:off x="742189" y="5415900"/>
            <a:ext cx="4548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한국 관광공사 및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 SKT-map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에서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/>
              <a:ea typeface="나눔고딕" panose="020D0604000000000000" pitchFamily="50" charset="-127"/>
            </a:endParaRPr>
          </a:p>
          <a:p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검색량을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 기반으로 인기관광지 선정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/>
              <a:ea typeface="나눔고딕" panose="020D0604000000000000" pitchFamily="50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FC067B7-EC4C-4921-AD6A-768DA7F390FD}"/>
              </a:ext>
            </a:extLst>
          </p:cNvPr>
          <p:cNvSpPr/>
          <p:nvPr/>
        </p:nvSpPr>
        <p:spPr>
          <a:xfrm>
            <a:off x="2826955" y="4562692"/>
            <a:ext cx="579562" cy="66582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E24EA1-0ADF-490B-A8A8-5DB569F44F09}"/>
              </a:ext>
            </a:extLst>
          </p:cNvPr>
          <p:cNvSpPr/>
          <p:nvPr/>
        </p:nvSpPr>
        <p:spPr>
          <a:xfrm>
            <a:off x="281122" y="628342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hlinkClick r:id="rId5"/>
              </a:rPr>
              <a:t>https://news.chosun.com/site/data/html_dir/2017/07/06/2017070601630.html</a:t>
            </a:r>
            <a:endParaRPr lang="ko-KR" altLang="en-US" sz="1200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D1C3EBB-EB2B-44AF-BACE-F638A00919EF}"/>
              </a:ext>
            </a:extLst>
          </p:cNvPr>
          <p:cNvSpPr/>
          <p:nvPr/>
        </p:nvSpPr>
        <p:spPr>
          <a:xfrm>
            <a:off x="8641829" y="4503535"/>
            <a:ext cx="579562" cy="66582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D0F6A-43DA-4723-A191-97DF4E9CC49A}"/>
              </a:ext>
            </a:extLst>
          </p:cNvPr>
          <p:cNvSpPr txBox="1"/>
          <p:nvPr/>
        </p:nvSpPr>
        <p:spPr>
          <a:xfrm>
            <a:off x="6947068" y="5265594"/>
            <a:ext cx="4548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인기 관광지의 인프라가 충분히 확보되지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바른고딕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않은 상태에서 지나친 관광수요로 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바른고딕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문제발생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오버투어리즘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128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9725" y="218114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DF7B10-9F18-43BA-8392-9088AD5D1F18}"/>
              </a:ext>
            </a:extLst>
          </p:cNvPr>
          <p:cNvSpPr txBox="1"/>
          <p:nvPr/>
        </p:nvSpPr>
        <p:spPr>
          <a:xfrm>
            <a:off x="680304" y="702598"/>
            <a:ext cx="520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검색량과 유동인구 간의 연관성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1FE77F5-A611-495F-AB4F-6A0971763398}"/>
              </a:ext>
            </a:extLst>
          </p:cNvPr>
          <p:cNvCxnSpPr>
            <a:cxnSpLocks/>
          </p:cNvCxnSpPr>
          <p:nvPr/>
        </p:nvCxnSpPr>
        <p:spPr>
          <a:xfrm>
            <a:off x="680304" y="2305498"/>
            <a:ext cx="104659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92A0104-FAEA-429A-9BD1-C5F0E71549AB}"/>
              </a:ext>
            </a:extLst>
          </p:cNvPr>
          <p:cNvSpPr txBox="1"/>
          <p:nvPr/>
        </p:nvSpPr>
        <p:spPr>
          <a:xfrm>
            <a:off x="455930" y="1828444"/>
            <a:ext cx="106902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지역 관련 키워드 검색량에 따라 그 지역의 유동인구는 어떻게 변화할까</a:t>
            </a:r>
            <a:r>
              <a:rPr lang="en-US" altLang="ko-KR" sz="25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500" dirty="0">
              <a:gradFill>
                <a:gsLst>
                  <a:gs pos="0">
                    <a:srgbClr val="00C63C"/>
                  </a:gs>
                  <a:gs pos="100000">
                    <a:srgbClr val="00C63C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8CB528-D7D8-4061-A8A0-1CFC6DED73FB}"/>
              </a:ext>
            </a:extLst>
          </p:cNvPr>
          <p:cNvGrpSpPr/>
          <p:nvPr/>
        </p:nvGrpSpPr>
        <p:grpSpPr>
          <a:xfrm>
            <a:off x="624395" y="545625"/>
            <a:ext cx="6008751" cy="1159859"/>
            <a:chOff x="3754758" y="959188"/>
            <a:chExt cx="4696466" cy="16695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3D8212-5E8E-41D0-A04A-5A0D84A661AA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사각형 5">
              <a:extLst>
                <a:ext uri="{FF2B5EF4-FFF2-40B4-BE49-F238E27FC236}">
                  <a16:creationId xmlns:a16="http://schemas.microsoft.com/office/drawing/2014/main" id="{08A1FABC-5D60-4236-BB42-F22617C3AF7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8952F337-FCF6-41AB-BA95-3C2FBCF67DC1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98E571-34C7-4D7D-8AFD-5953CD71314A}"/>
              </a:ext>
            </a:extLst>
          </p:cNvPr>
          <p:cNvGrpSpPr/>
          <p:nvPr/>
        </p:nvGrpSpPr>
        <p:grpSpPr>
          <a:xfrm>
            <a:off x="680303" y="2694576"/>
            <a:ext cx="3097369" cy="3392183"/>
            <a:chOff x="-2582416" y="-556174"/>
            <a:chExt cx="3847997" cy="49015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D7D4E5B-9C36-4F4C-8C45-F2DE418635C3}"/>
                </a:ext>
              </a:extLst>
            </p:cNvPr>
            <p:cNvSpPr/>
            <p:nvPr/>
          </p:nvSpPr>
          <p:spPr>
            <a:xfrm>
              <a:off x="-2582416" y="-556174"/>
              <a:ext cx="3847997" cy="4901560"/>
            </a:xfrm>
            <a:prstGeom prst="rect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8046B0-9192-4145-91DA-C23D9105AF7B}"/>
                </a:ext>
              </a:extLst>
            </p:cNvPr>
            <p:cNvSpPr/>
            <p:nvPr/>
          </p:nvSpPr>
          <p:spPr>
            <a:xfrm>
              <a:off x="-2452579" y="-448083"/>
              <a:ext cx="3567808" cy="4672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8F07FA-0F16-46DF-93BD-9844EAA8FFC0}"/>
              </a:ext>
            </a:extLst>
          </p:cNvPr>
          <p:cNvSpPr txBox="1"/>
          <p:nvPr/>
        </p:nvSpPr>
        <p:spPr>
          <a:xfrm>
            <a:off x="861475" y="3116528"/>
            <a:ext cx="27075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오버투어리즘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바른고딕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바른고딕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관광지의 인프라가 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바른고딕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충분히 확보되지 않은 상태에서 관광객이 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나눔바른고딕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급격히 늘어 교통혼잡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시설물 제한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지역주민 피해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/>
                <a:ea typeface="나눔고딕" panose="020D0604000000000000" pitchFamily="50" charset="-127"/>
              </a:rPr>
              <a:t> 등 문제가 발생하는 현상</a:t>
            </a:r>
          </a:p>
        </p:txBody>
      </p:sp>
      <p:pic>
        <p:nvPicPr>
          <p:cNvPr id="19" name="_x380805000" descr="EMB00005bcc5b0c">
            <a:extLst>
              <a:ext uri="{FF2B5EF4-FFF2-40B4-BE49-F238E27FC236}">
                <a16:creationId xmlns:a16="http://schemas.microsoft.com/office/drawing/2014/main" id="{3D89D910-8584-4B83-AEE1-A682DEC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166" y="4508165"/>
            <a:ext cx="5737225" cy="11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545856-4609-4544-85B0-56D60FD312B2}"/>
              </a:ext>
            </a:extLst>
          </p:cNvPr>
          <p:cNvSpPr txBox="1"/>
          <p:nvPr/>
        </p:nvSpPr>
        <p:spPr>
          <a:xfrm>
            <a:off x="4159034" y="3167390"/>
            <a:ext cx="717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여행계획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여행지 검색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정보탐색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&gt;&gt;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여행</a:t>
            </a:r>
          </a:p>
        </p:txBody>
      </p:sp>
    </p:spTree>
    <p:extLst>
      <p:ext uri="{BB962C8B-B14F-4D97-AF65-F5344CB8AC3E}">
        <p14:creationId xmlns:p14="http://schemas.microsoft.com/office/powerpoint/2010/main" val="384541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837CE-8BB7-4B2F-B120-113EFCD08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7D7EDD-FEEF-4B2E-A9FD-5D378F1765CE}"/>
              </a:ext>
            </a:extLst>
          </p:cNvPr>
          <p:cNvSpPr/>
          <p:nvPr/>
        </p:nvSpPr>
        <p:spPr>
          <a:xfrm>
            <a:off x="202734" y="216016"/>
            <a:ext cx="11786532" cy="642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DF7B10-9F18-43BA-8392-9088AD5D1F18}"/>
              </a:ext>
            </a:extLst>
          </p:cNvPr>
          <p:cNvSpPr txBox="1"/>
          <p:nvPr/>
        </p:nvSpPr>
        <p:spPr>
          <a:xfrm>
            <a:off x="954624" y="702598"/>
            <a:ext cx="287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gradFill>
                  <a:gsLst>
                    <a:gs pos="0">
                      <a:srgbClr val="00C63C"/>
                    </a:gs>
                    <a:gs pos="100000">
                      <a:srgbClr val="00C63C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기대효과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8CB528-D7D8-4061-A8A0-1CFC6DED73FB}"/>
              </a:ext>
            </a:extLst>
          </p:cNvPr>
          <p:cNvGrpSpPr/>
          <p:nvPr/>
        </p:nvGrpSpPr>
        <p:grpSpPr>
          <a:xfrm>
            <a:off x="624395" y="545625"/>
            <a:ext cx="5060125" cy="1159859"/>
            <a:chOff x="3754758" y="959188"/>
            <a:chExt cx="4696466" cy="166955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3D8212-5E8E-41D0-A04A-5A0D84A661AA}"/>
                </a:ext>
              </a:extLst>
            </p:cNvPr>
            <p:cNvSpPr/>
            <p:nvPr/>
          </p:nvSpPr>
          <p:spPr>
            <a:xfrm>
              <a:off x="7057848" y="2422828"/>
              <a:ext cx="648241" cy="20591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사각형 5">
              <a:extLst>
                <a:ext uri="{FF2B5EF4-FFF2-40B4-BE49-F238E27FC236}">
                  <a16:creationId xmlns:a16="http://schemas.microsoft.com/office/drawing/2014/main" id="{08A1FABC-5D60-4236-BB42-F22617C3AF7C}"/>
                </a:ext>
              </a:extLst>
            </p:cNvPr>
            <p:cNvSpPr/>
            <p:nvPr/>
          </p:nvSpPr>
          <p:spPr>
            <a:xfrm>
              <a:off x="3754758" y="959188"/>
              <a:ext cx="4696466" cy="1458536"/>
            </a:xfrm>
            <a:custGeom>
              <a:avLst/>
              <a:gdLst>
                <a:gd name="connsiteX0" fmla="*/ 0 w 4169329"/>
                <a:gd name="connsiteY0" fmla="*/ 0 h 1367406"/>
                <a:gd name="connsiteX1" fmla="*/ 2432109 w 4169329"/>
                <a:gd name="connsiteY1" fmla="*/ 0 h 1367406"/>
                <a:gd name="connsiteX2" fmla="*/ 2432109 w 4169329"/>
                <a:gd name="connsiteY2" fmla="*/ 0 h 1367406"/>
                <a:gd name="connsiteX3" fmla="*/ 3474441 w 4169329"/>
                <a:gd name="connsiteY3" fmla="*/ 0 h 1367406"/>
                <a:gd name="connsiteX4" fmla="*/ 4169329 w 4169329"/>
                <a:gd name="connsiteY4" fmla="*/ 0 h 1367406"/>
                <a:gd name="connsiteX5" fmla="*/ 4169329 w 4169329"/>
                <a:gd name="connsiteY5" fmla="*/ 797654 h 1367406"/>
                <a:gd name="connsiteX6" fmla="*/ 4169329 w 4169329"/>
                <a:gd name="connsiteY6" fmla="*/ 797654 h 1367406"/>
                <a:gd name="connsiteX7" fmla="*/ 4169329 w 4169329"/>
                <a:gd name="connsiteY7" fmla="*/ 1139505 h 1367406"/>
                <a:gd name="connsiteX8" fmla="*/ 4169329 w 4169329"/>
                <a:gd name="connsiteY8" fmla="*/ 1367406 h 1367406"/>
                <a:gd name="connsiteX9" fmla="*/ 3474441 w 4169329"/>
                <a:gd name="connsiteY9" fmla="*/ 1367406 h 1367406"/>
                <a:gd name="connsiteX10" fmla="*/ 3229437 w 4169329"/>
                <a:gd name="connsiteY10" fmla="*/ 1764829 h 1367406"/>
                <a:gd name="connsiteX11" fmla="*/ 2432109 w 4169329"/>
                <a:gd name="connsiteY11" fmla="*/ 1367406 h 1367406"/>
                <a:gd name="connsiteX12" fmla="*/ 0 w 4169329"/>
                <a:gd name="connsiteY12" fmla="*/ 1367406 h 1367406"/>
                <a:gd name="connsiteX13" fmla="*/ 0 w 4169329"/>
                <a:gd name="connsiteY13" fmla="*/ 1139505 h 1367406"/>
                <a:gd name="connsiteX14" fmla="*/ 0 w 4169329"/>
                <a:gd name="connsiteY14" fmla="*/ 797654 h 1367406"/>
                <a:gd name="connsiteX15" fmla="*/ 0 w 4169329"/>
                <a:gd name="connsiteY15" fmla="*/ 797654 h 1367406"/>
                <a:gd name="connsiteX16" fmla="*/ 0 w 4169329"/>
                <a:gd name="connsiteY16" fmla="*/ 0 h 1367406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2994171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4744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  <a:gd name="connsiteX0" fmla="*/ 0 w 4169329"/>
                <a:gd name="connsiteY0" fmla="*/ 0 h 1764829"/>
                <a:gd name="connsiteX1" fmla="*/ 2432109 w 4169329"/>
                <a:gd name="connsiteY1" fmla="*/ 0 h 1764829"/>
                <a:gd name="connsiteX2" fmla="*/ 2432109 w 4169329"/>
                <a:gd name="connsiteY2" fmla="*/ 0 h 1764829"/>
                <a:gd name="connsiteX3" fmla="*/ 3474441 w 4169329"/>
                <a:gd name="connsiteY3" fmla="*/ 0 h 1764829"/>
                <a:gd name="connsiteX4" fmla="*/ 4169329 w 4169329"/>
                <a:gd name="connsiteY4" fmla="*/ 0 h 1764829"/>
                <a:gd name="connsiteX5" fmla="*/ 4169329 w 4169329"/>
                <a:gd name="connsiteY5" fmla="*/ 797654 h 1764829"/>
                <a:gd name="connsiteX6" fmla="*/ 4169329 w 4169329"/>
                <a:gd name="connsiteY6" fmla="*/ 797654 h 1764829"/>
                <a:gd name="connsiteX7" fmla="*/ 4169329 w 4169329"/>
                <a:gd name="connsiteY7" fmla="*/ 1139505 h 1764829"/>
                <a:gd name="connsiteX8" fmla="*/ 4169329 w 4169329"/>
                <a:gd name="connsiteY8" fmla="*/ 1367406 h 1764829"/>
                <a:gd name="connsiteX9" fmla="*/ 3360141 w 4169329"/>
                <a:gd name="connsiteY9" fmla="*/ 1367406 h 1764829"/>
                <a:gd name="connsiteX10" fmla="*/ 3229437 w 4169329"/>
                <a:gd name="connsiteY10" fmla="*/ 1764829 h 1764829"/>
                <a:gd name="connsiteX11" fmla="*/ 3094184 w 4169329"/>
                <a:gd name="connsiteY11" fmla="*/ 1359017 h 1764829"/>
                <a:gd name="connsiteX12" fmla="*/ 0 w 4169329"/>
                <a:gd name="connsiteY12" fmla="*/ 1367406 h 1764829"/>
                <a:gd name="connsiteX13" fmla="*/ 0 w 4169329"/>
                <a:gd name="connsiteY13" fmla="*/ 1139505 h 1764829"/>
                <a:gd name="connsiteX14" fmla="*/ 0 w 4169329"/>
                <a:gd name="connsiteY14" fmla="*/ 797654 h 1764829"/>
                <a:gd name="connsiteX15" fmla="*/ 0 w 4169329"/>
                <a:gd name="connsiteY15" fmla="*/ 797654 h 1764829"/>
                <a:gd name="connsiteX16" fmla="*/ 0 w 4169329"/>
                <a:gd name="connsiteY16" fmla="*/ 0 h 17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9329" h="1764829">
                  <a:moveTo>
                    <a:pt x="0" y="0"/>
                  </a:moveTo>
                  <a:lnTo>
                    <a:pt x="2432109" y="0"/>
                  </a:lnTo>
                  <a:lnTo>
                    <a:pt x="2432109" y="0"/>
                  </a:lnTo>
                  <a:lnTo>
                    <a:pt x="3474441" y="0"/>
                  </a:lnTo>
                  <a:lnTo>
                    <a:pt x="4169329" y="0"/>
                  </a:lnTo>
                  <a:lnTo>
                    <a:pt x="4169329" y="797654"/>
                  </a:lnTo>
                  <a:lnTo>
                    <a:pt x="4169329" y="797654"/>
                  </a:lnTo>
                  <a:lnTo>
                    <a:pt x="4169329" y="1139505"/>
                  </a:lnTo>
                  <a:lnTo>
                    <a:pt x="4169329" y="1367406"/>
                  </a:lnTo>
                  <a:lnTo>
                    <a:pt x="3360141" y="1367406"/>
                  </a:lnTo>
                  <a:lnTo>
                    <a:pt x="3229437" y="1764829"/>
                  </a:lnTo>
                  <a:lnTo>
                    <a:pt x="3094184" y="1359017"/>
                  </a:lnTo>
                  <a:lnTo>
                    <a:pt x="0" y="1367406"/>
                  </a:lnTo>
                  <a:lnTo>
                    <a:pt x="0" y="1139505"/>
                  </a:lnTo>
                  <a:lnTo>
                    <a:pt x="0" y="797654"/>
                  </a:lnTo>
                  <a:lnTo>
                    <a:pt x="0" y="7976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00C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8952F337-FCF6-41AB-BA95-3C2FBCF67DC1}"/>
                </a:ext>
              </a:extLst>
            </p:cNvPr>
            <p:cNvSpPr/>
            <p:nvPr/>
          </p:nvSpPr>
          <p:spPr>
            <a:xfrm rot="10800000">
              <a:off x="7899355" y="1420610"/>
              <a:ext cx="353864" cy="305055"/>
            </a:xfrm>
            <a:prstGeom prst="triangle">
              <a:avLst/>
            </a:prstGeom>
            <a:solidFill>
              <a:srgbClr val="00C6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D4AB1CE-17F0-431D-BC35-9E329042CD24}"/>
              </a:ext>
            </a:extLst>
          </p:cNvPr>
          <p:cNvSpPr/>
          <p:nvPr/>
        </p:nvSpPr>
        <p:spPr>
          <a:xfrm>
            <a:off x="668784" y="2689833"/>
            <a:ext cx="2958327" cy="363794"/>
          </a:xfrm>
          <a:prstGeom prst="round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319074-451A-4C29-BCC9-36731820E811}"/>
              </a:ext>
            </a:extLst>
          </p:cNvPr>
          <p:cNvSpPr/>
          <p:nvPr/>
        </p:nvSpPr>
        <p:spPr>
          <a:xfrm>
            <a:off x="699264" y="2721402"/>
            <a:ext cx="332113" cy="3006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D4FA1-7702-4F0A-A987-BA05834B95CC}"/>
              </a:ext>
            </a:extLst>
          </p:cNvPr>
          <p:cNvSpPr txBox="1"/>
          <p:nvPr/>
        </p:nvSpPr>
        <p:spPr>
          <a:xfrm>
            <a:off x="685909" y="2711592"/>
            <a:ext cx="355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6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7EE510-BE3B-4B4A-B728-7318ABF0A927}"/>
              </a:ext>
            </a:extLst>
          </p:cNvPr>
          <p:cNvSpPr txBox="1"/>
          <p:nvPr/>
        </p:nvSpPr>
        <p:spPr>
          <a:xfrm>
            <a:off x="1018000" y="2739547"/>
            <a:ext cx="2536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관광지별 관심도 파악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A5340F-BF12-4157-8C0E-A62BFF1CC672}"/>
              </a:ext>
            </a:extLst>
          </p:cNvPr>
          <p:cNvSpPr txBox="1"/>
          <p:nvPr/>
        </p:nvSpPr>
        <p:spPr>
          <a:xfrm>
            <a:off x="999014" y="3367767"/>
            <a:ext cx="2372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시기별 </a:t>
            </a:r>
            <a:r>
              <a:rPr lang="ko-KR" altLang="en-US" sz="1500" dirty="0" err="1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검색량을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그 장소에 얼마나 많은 사람이 모일지 예측가능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9EC81C9-3633-405A-8D17-C41EA683FBA3}"/>
              </a:ext>
            </a:extLst>
          </p:cNvPr>
          <p:cNvSpPr/>
          <p:nvPr/>
        </p:nvSpPr>
        <p:spPr>
          <a:xfrm>
            <a:off x="8159824" y="2669920"/>
            <a:ext cx="2870447" cy="363794"/>
          </a:xfrm>
          <a:prstGeom prst="round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D0E9147-F298-46FA-9294-A49510CE62BF}"/>
              </a:ext>
            </a:extLst>
          </p:cNvPr>
          <p:cNvSpPr/>
          <p:nvPr/>
        </p:nvSpPr>
        <p:spPr>
          <a:xfrm>
            <a:off x="8190304" y="2701489"/>
            <a:ext cx="322247" cy="3006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1DECC6-E824-484A-8AD7-62C737519F47}"/>
              </a:ext>
            </a:extLst>
          </p:cNvPr>
          <p:cNvSpPr txBox="1"/>
          <p:nvPr/>
        </p:nvSpPr>
        <p:spPr>
          <a:xfrm>
            <a:off x="8176950" y="2691679"/>
            <a:ext cx="34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6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C4CA334-C248-4672-9650-17BCC582DE33}"/>
              </a:ext>
            </a:extLst>
          </p:cNvPr>
          <p:cNvSpPr/>
          <p:nvPr/>
        </p:nvSpPr>
        <p:spPr>
          <a:xfrm>
            <a:off x="4252231" y="2683733"/>
            <a:ext cx="3238202" cy="363794"/>
          </a:xfrm>
          <a:prstGeom prst="roundRect">
            <a:avLst/>
          </a:prstGeom>
          <a:solidFill>
            <a:srgbClr val="00C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1BAE83-F86A-4193-9408-85AC6E62B40D}"/>
              </a:ext>
            </a:extLst>
          </p:cNvPr>
          <p:cNvSpPr/>
          <p:nvPr/>
        </p:nvSpPr>
        <p:spPr>
          <a:xfrm>
            <a:off x="4282711" y="2715302"/>
            <a:ext cx="363533" cy="3006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417D5F-B825-42E3-9F76-704292E3B692}"/>
              </a:ext>
            </a:extLst>
          </p:cNvPr>
          <p:cNvSpPr txBox="1"/>
          <p:nvPr/>
        </p:nvSpPr>
        <p:spPr>
          <a:xfrm>
            <a:off x="4269356" y="2705492"/>
            <a:ext cx="389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6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17B971-89D6-4A51-BCA5-FC6A91F4B246}"/>
              </a:ext>
            </a:extLst>
          </p:cNvPr>
          <p:cNvSpPr txBox="1"/>
          <p:nvPr/>
        </p:nvSpPr>
        <p:spPr>
          <a:xfrm>
            <a:off x="8371614" y="2715302"/>
            <a:ext cx="269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핫플레이스</a:t>
            </a:r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혼잡도 예측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C08668-C619-470C-8018-A2E1FD54372B}"/>
              </a:ext>
            </a:extLst>
          </p:cNvPr>
          <p:cNvSpPr txBox="1"/>
          <p:nvPr/>
        </p:nvSpPr>
        <p:spPr>
          <a:xfrm>
            <a:off x="4697152" y="2721402"/>
            <a:ext cx="265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전국단위확대 가능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B62913-4107-4947-A019-A8CED0523198}"/>
              </a:ext>
            </a:extLst>
          </p:cNvPr>
          <p:cNvSpPr txBox="1"/>
          <p:nvPr/>
        </p:nvSpPr>
        <p:spPr>
          <a:xfrm>
            <a:off x="8247839" y="3299705"/>
            <a:ext cx="2680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혼잡한 시기 또는 한산한 </a:t>
            </a:r>
            <a:endParaRPr lang="en-US" altLang="ko-KR" sz="1500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시기에 대비하여 인프라 구축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B869F4-8AD6-428C-9C47-F625E2015A3B}"/>
              </a:ext>
            </a:extLst>
          </p:cNvPr>
          <p:cNvSpPr txBox="1"/>
          <p:nvPr/>
        </p:nvSpPr>
        <p:spPr>
          <a:xfrm>
            <a:off x="4619818" y="3281949"/>
            <a:ext cx="23664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데이터만 있으면 서울시 뿐만 아니라 원하는 지역의 혼잡도를 예측가능</a:t>
            </a:r>
          </a:p>
        </p:txBody>
      </p:sp>
    </p:spTree>
    <p:extLst>
      <p:ext uri="{BB962C8B-B14F-4D97-AF65-F5344CB8AC3E}">
        <p14:creationId xmlns:p14="http://schemas.microsoft.com/office/powerpoint/2010/main" val="67530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50000"/>
              <a:lumOff val="50000"/>
            </a:scheme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7442</TotalTime>
  <Words>972</Words>
  <Application>Microsoft Office PowerPoint</Application>
  <PresentationFormat>와이드스크린</PresentationFormat>
  <Paragraphs>235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나눔고딕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Yonghak Lee</dc:creator>
  <cp:lastModifiedBy>은서 최</cp:lastModifiedBy>
  <cp:revision>68</cp:revision>
  <dcterms:created xsi:type="dcterms:W3CDTF">2019-01-29T07:06:36Z</dcterms:created>
  <dcterms:modified xsi:type="dcterms:W3CDTF">2019-11-29T09:30:05Z</dcterms:modified>
</cp:coreProperties>
</file>